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6" r:id="rId3"/>
    <p:sldId id="317" r:id="rId4"/>
    <p:sldId id="257" r:id="rId5"/>
    <p:sldId id="325" r:id="rId6"/>
    <p:sldId id="306" r:id="rId7"/>
    <p:sldId id="327" r:id="rId8"/>
    <p:sldId id="328" r:id="rId9"/>
    <p:sldId id="258" r:id="rId10"/>
    <p:sldId id="294" r:id="rId11"/>
    <p:sldId id="295" r:id="rId12"/>
    <p:sldId id="305" r:id="rId13"/>
    <p:sldId id="330" r:id="rId14"/>
    <p:sldId id="259" r:id="rId15"/>
    <p:sldId id="296" r:id="rId16"/>
    <p:sldId id="290" r:id="rId17"/>
    <p:sldId id="283" r:id="rId18"/>
    <p:sldId id="331" r:id="rId19"/>
    <p:sldId id="332" r:id="rId20"/>
    <p:sldId id="260" r:id="rId21"/>
    <p:sldId id="298" r:id="rId22"/>
    <p:sldId id="299" r:id="rId23"/>
    <p:sldId id="300" r:id="rId24"/>
    <p:sldId id="301" r:id="rId25"/>
    <p:sldId id="302" r:id="rId26"/>
    <p:sldId id="329" r:id="rId27"/>
    <p:sldId id="261" r:id="rId28"/>
    <p:sldId id="333" r:id="rId29"/>
    <p:sldId id="334" r:id="rId30"/>
    <p:sldId id="335" r:id="rId31"/>
    <p:sldId id="336" r:id="rId32"/>
    <p:sldId id="304" r:id="rId33"/>
    <p:sldId id="286" r:id="rId34"/>
    <p:sldId id="315" r:id="rId35"/>
    <p:sldId id="337" r:id="rId36"/>
    <p:sldId id="287" r:id="rId37"/>
    <p:sldId id="288" r:id="rId38"/>
    <p:sldId id="270" r:id="rId39"/>
    <p:sldId id="324" r:id="rId40"/>
    <p:sldId id="323" r:id="rId41"/>
    <p:sldId id="322" r:id="rId42"/>
    <p:sldId id="307" r:id="rId43"/>
    <p:sldId id="308" r:id="rId44"/>
    <p:sldId id="272" r:id="rId45"/>
    <p:sldId id="32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32" autoAdjust="0"/>
  </p:normalViewPr>
  <p:slideViewPr>
    <p:cSldViewPr>
      <p:cViewPr varScale="1">
        <p:scale>
          <a:sx n="90" d="100"/>
          <a:sy n="90" d="100"/>
        </p:scale>
        <p:origin x="17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513E79-94D6-4A35-A9B7-8FFCF77EA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26E623-8331-476E-A1D1-46BC48845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037A5-DCEE-4147-8550-3E3E96DA9B22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A3129-2ABC-4E95-9B95-2E319BE6C5E3}" type="slidenum">
              <a:rPr lang="en-US"/>
              <a:pPr/>
              <a:t>16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398A4-5AED-4DC4-B338-F4844156F56A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3AAAB-AB91-43E1-9FA0-9DFDBC536EE5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23887-04FF-4634-B692-171D4B1F17CC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76235-2DDC-4954-AD19-E136CEB060A1}" type="slidenum">
              <a:rPr lang="en-US"/>
              <a:pPr/>
              <a:t>22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5A387-5E01-45C9-8341-E8F50564D97C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6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E9553-EBB7-40E6-9BA0-C9D530AF8E56}" type="slidenum">
              <a:rPr lang="en-US"/>
              <a:pPr/>
              <a:t>24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E9A8B-EF6B-456C-9CEB-37A234E45B3D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6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3C7F9-65F6-4B4A-AAAE-8775011EB2AD}" type="slidenum">
              <a:rPr lang="en-US"/>
              <a:pPr/>
              <a:t>27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6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62A12-8044-46FA-B360-1BCC1B005CFA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B894E-36B4-42C9-836A-9B8B8EB2EB40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82397-5CFC-4B75-826C-1E3BE7285F98}" type="slidenum">
              <a:rPr lang="en-US"/>
              <a:pPr/>
              <a:t>33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5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3AA08-FF92-4D34-AF83-3437C9B7704A}" type="slidenum">
              <a:rPr lang="en-US"/>
              <a:pPr/>
              <a:t>34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CFC50-CA18-4980-8738-1E7A511048A7}" type="slidenum">
              <a:rPr lang="en-US"/>
              <a:pPr/>
              <a:t>36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1D65B-9960-4645-A063-0C08417121A1}" type="slidenum">
              <a:rPr lang="en-US"/>
              <a:pPr/>
              <a:t>37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6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330E5-89DD-406A-899B-8AAC22A4B184}" type="slidenum">
              <a:rPr lang="en-US"/>
              <a:pPr/>
              <a:t>38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9822-5F60-4A1D-8000-CC5CBFAE08FC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2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0DBAD-EB0B-4E4A-8206-9AE28007AD52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4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9E145-0217-4FAB-A969-921A1AC121C5}" type="slidenum">
              <a:rPr lang="en-US"/>
              <a:pPr/>
              <a:t>44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C8681-3EBD-46C7-AEAD-D0C88066F004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3DE0-615F-437F-B5F9-311810D61F4B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5A1DD-D8FC-45E9-9B49-611A0063C73B}" type="slidenum">
              <a:rPr lang="en-US"/>
              <a:pPr/>
              <a:t>10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22905-6CA5-49DB-881E-5A61BFDA358D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3641D-2C38-4FB3-975E-42F39636296D}" type="slidenum">
              <a:rPr lang="en-US"/>
              <a:pPr/>
              <a:t>12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BD5AC-5B3C-4FDE-91CE-DDC5F04B27A1}" type="slidenum">
              <a:rPr lang="en-US"/>
              <a:pPr/>
              <a:t>14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E660B-0271-4EF2-BD76-F2A27168D765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3255C6-4575-4035-B478-5CCC36787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5BBF-3E57-48FA-A4B4-AC08CEBE4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8EDE0-D49A-4DD9-B029-AB216B646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6FF8-4DEE-4C2E-8A58-278904BFF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2F36-39F6-474F-8710-1A9E442DD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6E90-ECE6-42E5-8DC1-173DEF780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CEFF-E96C-4051-A52F-312ECB73B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A36BB-A21E-4A8E-AF5F-1204FA7CA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A6324-8B48-4190-9BB5-7DC311337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DE01-53C9-47F9-8696-EE9BC34D1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4DB7E-E2B9-4E28-B792-76FDDCD29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1027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76" name="Arc 1028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0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538BA4-7063-4639-9778-DA391531D4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Relationship Id="rId3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533400"/>
            <a:ext cx="7772400" cy="2514600"/>
          </a:xfrm>
        </p:spPr>
        <p:txBody>
          <a:bodyPr/>
          <a:lstStyle/>
          <a:p>
            <a:r>
              <a:rPr lang="en-US" dirty="0" smtClean="0"/>
              <a:t>Endoscopic Ultrasound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Primer for Endoscopy Nurses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924800" cy="1905000"/>
          </a:xfrm>
        </p:spPr>
        <p:txBody>
          <a:bodyPr/>
          <a:lstStyle/>
          <a:p>
            <a:r>
              <a:rPr lang="en-US" dirty="0" err="1"/>
              <a:t>R.A.Singh</a:t>
            </a:r>
            <a:r>
              <a:rPr lang="en-US" dirty="0"/>
              <a:t> </a:t>
            </a:r>
            <a:r>
              <a:rPr lang="en-US" dirty="0" smtClean="0"/>
              <a:t> MD FRCPC AGAF</a:t>
            </a:r>
          </a:p>
          <a:p>
            <a:r>
              <a:rPr lang="en-US" dirty="0" smtClean="0"/>
              <a:t>Clinical Assistant Professor. Division of Gastroenterology, UBC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486401"/>
            <a:ext cx="10668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18088"/>
            <a:ext cx="1933575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26" descr="mb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2865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AutoShape 1038"/>
          <p:cNvSpPr>
            <a:spLocks noChangeArrowheads="1"/>
          </p:cNvSpPr>
          <p:nvPr/>
        </p:nvSpPr>
        <p:spPr bwMode="auto">
          <a:xfrm>
            <a:off x="4267200" y="3657600"/>
            <a:ext cx="2133600" cy="1676400"/>
          </a:xfrm>
          <a:prstGeom prst="curvedUpArrow">
            <a:avLst>
              <a:gd name="adj1" fmla="val 25455"/>
              <a:gd name="adj2" fmla="val 509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99" name="AutoShape 1039"/>
          <p:cNvSpPr>
            <a:spLocks noChangeArrowheads="1"/>
          </p:cNvSpPr>
          <p:nvPr/>
        </p:nvSpPr>
        <p:spPr bwMode="auto">
          <a:xfrm>
            <a:off x="4191000" y="1828800"/>
            <a:ext cx="2205038" cy="1419225"/>
          </a:xfrm>
          <a:prstGeom prst="curvedDownArrow">
            <a:avLst>
              <a:gd name="adj1" fmla="val 31074"/>
              <a:gd name="adj2" fmla="val 621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mb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865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AutoShape 1028"/>
          <p:cNvSpPr>
            <a:spLocks noChangeArrowheads="1"/>
          </p:cNvSpPr>
          <p:nvPr/>
        </p:nvSpPr>
        <p:spPr bwMode="auto">
          <a:xfrm>
            <a:off x="6172200" y="3886200"/>
            <a:ext cx="1976438" cy="733425"/>
          </a:xfrm>
          <a:prstGeom prst="curvedUpArrow">
            <a:avLst>
              <a:gd name="adj1" fmla="val 53896"/>
              <a:gd name="adj2" fmla="val 1077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Acoustic coupling is achieved by a water filled balloon at the tip of the echoendoscope</a:t>
            </a:r>
          </a:p>
          <a:p>
            <a:r>
              <a:rPr lang="en-US"/>
              <a:t>EUS poor at delineating air filled structures or bone ( eg anterior mediastinum)</a:t>
            </a:r>
          </a:p>
          <a:p>
            <a:r>
              <a:rPr lang="en-US"/>
              <a:t>Artifacts occur as in  abdominal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EUS Imaging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766887"/>
            <a:ext cx="3581400" cy="3069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209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Anechoic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42" y="3581400"/>
            <a:ext cx="3629572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419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Hypoechoic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5105400" cy="3669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461331" y="2362200"/>
            <a:ext cx="271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Hyperechoic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echoendoscopes image five layers of the gastrointestinal wall:</a:t>
            </a:r>
          </a:p>
          <a:p>
            <a:r>
              <a:rPr lang="en-US"/>
              <a:t> </a:t>
            </a:r>
            <a:r>
              <a:rPr lang="en-US" b="1"/>
              <a:t>Superficial mucosa</a:t>
            </a:r>
            <a:r>
              <a:rPr lang="en-US"/>
              <a:t> ( hyperechoic)</a:t>
            </a:r>
          </a:p>
          <a:p>
            <a:r>
              <a:rPr lang="en-US"/>
              <a:t> </a:t>
            </a:r>
            <a:r>
              <a:rPr lang="en-US" b="1"/>
              <a:t>Deep mucosa</a:t>
            </a:r>
            <a:r>
              <a:rPr lang="en-US"/>
              <a:t> ( hypoechoic)</a:t>
            </a:r>
          </a:p>
          <a:p>
            <a:r>
              <a:rPr lang="en-US"/>
              <a:t> </a:t>
            </a:r>
            <a:r>
              <a:rPr lang="en-US" b="1"/>
              <a:t>Submucosa</a:t>
            </a:r>
            <a:r>
              <a:rPr lang="en-US"/>
              <a:t> ( hyperechoic)</a:t>
            </a:r>
          </a:p>
          <a:p>
            <a:r>
              <a:rPr lang="en-US"/>
              <a:t> </a:t>
            </a:r>
            <a:r>
              <a:rPr lang="en-US" b="1"/>
              <a:t>Muscularis propria</a:t>
            </a:r>
            <a:r>
              <a:rPr lang="en-US"/>
              <a:t> ( hypoechoic)</a:t>
            </a:r>
          </a:p>
          <a:p>
            <a:r>
              <a:rPr lang="en-US"/>
              <a:t> </a:t>
            </a:r>
            <a:r>
              <a:rPr lang="en-US" b="1"/>
              <a:t>Serosa</a:t>
            </a:r>
            <a:r>
              <a:rPr lang="en-US"/>
              <a:t> (hyperechoic)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028" descr="Mural Wall 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8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ya035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022350"/>
            <a:ext cx="5583237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325813"/>
            <a:ext cx="3932237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1027" descr="slide0001_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EUS?: Diagnostics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diagnostic accuracy in staging a variety of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Esophageal, gastric, pancreatic/biliary, rectal and NSCLC</a:t>
            </a:r>
          </a:p>
          <a:p>
            <a:r>
              <a:rPr lang="en-US" dirty="0" smtClean="0"/>
              <a:t>Benign lesions such as sub-epithelial lesions, chronic pancreatitis and CBD stones best evaluated by EUS</a:t>
            </a:r>
          </a:p>
          <a:p>
            <a:r>
              <a:rPr lang="en-US" dirty="0" smtClean="0"/>
              <a:t>Tissue 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EUS?: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Celiac Plexus Blockade or </a:t>
            </a:r>
            <a:r>
              <a:rPr lang="en-US" dirty="0" err="1" smtClean="0"/>
              <a:t>Neurolysis</a:t>
            </a:r>
            <a:endParaRPr lang="en-US" dirty="0" smtClean="0"/>
          </a:p>
          <a:p>
            <a:r>
              <a:rPr lang="en-US" dirty="0" err="1" smtClean="0"/>
              <a:t>Pseudocyst</a:t>
            </a:r>
            <a:r>
              <a:rPr lang="en-US" dirty="0" smtClean="0"/>
              <a:t> or Necrosis Drainage</a:t>
            </a:r>
          </a:p>
          <a:p>
            <a:r>
              <a:rPr lang="en-US" dirty="0" smtClean="0"/>
              <a:t>Biliary Access</a:t>
            </a:r>
          </a:p>
          <a:p>
            <a:r>
              <a:rPr lang="en-US" dirty="0" smtClean="0"/>
              <a:t>Future needs include local chemotherapy and RFA (radiofrequency ablation)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Speaker Honorarium: Takeda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</a:t>
            </a:r>
            <a:r>
              <a:rPr lang="en-US" dirty="0" err="1" smtClean="0"/>
              <a:t>Abbvie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Janssen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Pentax</a:t>
            </a:r>
          </a:p>
          <a:p>
            <a:r>
              <a:rPr lang="en-US" dirty="0"/>
              <a:t> </a:t>
            </a:r>
            <a:r>
              <a:rPr lang="en-US" dirty="0" smtClean="0"/>
              <a:t>Clinical Research      Takeda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Gilead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Celgene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Janssen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Basics: Tumor Staging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TNM classification is used to stage tumors with EUS:</a:t>
            </a:r>
          </a:p>
          <a:p>
            <a:r>
              <a:rPr lang="en-US" sz="2800"/>
              <a:t>T1  Extension into mucosa/submucosa</a:t>
            </a:r>
          </a:p>
          <a:p>
            <a:r>
              <a:rPr lang="en-US" sz="2800"/>
              <a:t>T2 Extension into but not beyond layer 4</a:t>
            </a:r>
          </a:p>
          <a:p>
            <a:r>
              <a:rPr lang="en-US" sz="2800"/>
              <a:t>T3 Spread beyond layer 4 but not surrounding structures</a:t>
            </a:r>
          </a:p>
          <a:p>
            <a:r>
              <a:rPr lang="en-US" sz="2800"/>
              <a:t>T4 Invasion of surrounding structures or vessels</a:t>
            </a:r>
          </a:p>
          <a:p>
            <a:r>
              <a:rPr lang="en-US" sz="2800"/>
              <a:t>Nodal staging are specific to type of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T1 Lesion</a:t>
            </a:r>
          </a:p>
        </p:txBody>
      </p:sp>
      <p:pic>
        <p:nvPicPr>
          <p:cNvPr id="48131" name="Picture 2051" descr="mb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865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T2 Lesion</a:t>
            </a:r>
          </a:p>
        </p:txBody>
      </p:sp>
      <p:pic>
        <p:nvPicPr>
          <p:cNvPr id="49155" name="Picture 2051" descr="mb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57400"/>
            <a:ext cx="6286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T3 Lesion</a:t>
            </a:r>
          </a:p>
        </p:txBody>
      </p:sp>
      <p:pic>
        <p:nvPicPr>
          <p:cNvPr id="50179" name="Picture 1027" descr="mb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1200"/>
            <a:ext cx="6286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T4 Lesion</a:t>
            </a:r>
          </a:p>
        </p:txBody>
      </p:sp>
      <p:pic>
        <p:nvPicPr>
          <p:cNvPr id="51203" name="Picture 1027" descr="mb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05000"/>
            <a:ext cx="6286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Tumour</a:t>
            </a:r>
            <a:r>
              <a:rPr lang="en-US" dirty="0"/>
              <a:t> Staging: Nodes</a:t>
            </a: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Malignant </a:t>
            </a:r>
            <a:r>
              <a:rPr lang="en-US" dirty="0" smtClean="0"/>
              <a:t>nodes : Large (&gt;1cm)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Homogeneous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Well Circumscribed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Round</a:t>
            </a:r>
            <a:endParaRPr lang="en-US" dirty="0"/>
          </a:p>
          <a:p>
            <a:r>
              <a:rPr lang="en-US" dirty="0"/>
              <a:t>If all 4 criteria are met , the specificity is high</a:t>
            </a:r>
          </a:p>
          <a:p>
            <a:r>
              <a:rPr lang="en-US" dirty="0"/>
              <a:t>FNA greatly increases the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Lymph Nodes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2" y="1752600"/>
            <a:ext cx="71374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GI Tract: Benign Lesions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Sub-epithelial </a:t>
            </a:r>
            <a:r>
              <a:rPr lang="en-US" sz="2800" dirty="0"/>
              <a:t>lesions: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Thickened Mucosal Folds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Lipomas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Carcinoid </a:t>
            </a:r>
            <a:r>
              <a:rPr lang="en-US" sz="2800" dirty="0" err="1"/>
              <a:t>tumours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Varices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Pancreatic 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Stromal lesions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Extrinsic Compression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( </a:t>
            </a:r>
            <a:r>
              <a:rPr lang="en-US" sz="2800" dirty="0" err="1"/>
              <a:t>Tumours</a:t>
            </a:r>
            <a:r>
              <a:rPr lang="en-US" sz="2800" dirty="0" smtClean="0"/>
              <a:t>, </a:t>
            </a:r>
            <a:r>
              <a:rPr lang="en-US" sz="2800" dirty="0" err="1" smtClean="0"/>
              <a:t>Pseudocyst</a:t>
            </a:r>
            <a:r>
              <a:rPr lang="en-US" sz="2800" dirty="0" smtClean="0"/>
              <a:t>, Lymph </a:t>
            </a:r>
            <a:r>
              <a:rPr lang="en-US" sz="2800" dirty="0"/>
              <a:t>nodes)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 ( Gastrointestinal Stromal </a:t>
            </a:r>
            <a:r>
              <a:rPr lang="en-US" dirty="0" err="1" smtClean="0"/>
              <a:t>Tumour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105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 smtClean="0"/>
              <a:t>Lipoma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54447"/>
            <a:ext cx="5715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06966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Grants from Canadian Association of Gastroenterology, Royal College of Physician and Surgeons and Pentax for EUS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Gastric/Esophageal Varices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54200"/>
            <a:ext cx="6376416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Pancreatitis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sensitive radiographic modality for diagnosing chronic pancreatitis</a:t>
            </a:r>
          </a:p>
          <a:p>
            <a:r>
              <a:rPr lang="en-US" dirty="0" smtClean="0"/>
              <a:t>Standard EUS criteria for diagnosing CP</a:t>
            </a:r>
          </a:p>
          <a:p>
            <a:r>
              <a:rPr lang="en-US" dirty="0" smtClean="0"/>
              <a:t>Features include parenchymal calcification, </a:t>
            </a:r>
            <a:r>
              <a:rPr lang="en-US" dirty="0" err="1" smtClean="0"/>
              <a:t>lobulation</a:t>
            </a:r>
            <a:r>
              <a:rPr lang="en-US" dirty="0" smtClean="0"/>
              <a:t>, dilated tortuous 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752600"/>
            <a:ext cx="6254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 smtClean="0"/>
              <a:t>Normal Pancreas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752600"/>
            <a:ext cx="640238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Chronic Pancreatitis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000125"/>
            <a:ext cx="6327775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Choledocholithiasis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sensitive imaging technique for detecting stones</a:t>
            </a:r>
          </a:p>
          <a:p>
            <a:r>
              <a:rPr lang="en-US" dirty="0" smtClean="0"/>
              <a:t>More sensitive than MRCP</a:t>
            </a:r>
          </a:p>
          <a:p>
            <a:r>
              <a:rPr lang="en-US" dirty="0" smtClean="0"/>
              <a:t>Spatial resolution to 0.1mm ( sludge)</a:t>
            </a:r>
          </a:p>
          <a:p>
            <a:r>
              <a:rPr lang="en-US" dirty="0" smtClean="0"/>
              <a:t>Increasingly used to rule out small stones in CBD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0004_image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5513"/>
            <a:ext cx="6400800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0012_image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5513"/>
            <a:ext cx="6400800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Interventional EUS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EUS guided FNA</a:t>
            </a:r>
          </a:p>
          <a:p>
            <a:pPr>
              <a:lnSpc>
                <a:spcPct val="90000"/>
              </a:lnSpc>
            </a:pPr>
            <a:r>
              <a:rPr lang="en-US"/>
              <a:t>Celiac plexus neurolysis for CP or pancreatic cancer pain. Safer approach than traditional posterior fluoroscopically directed approach</a:t>
            </a:r>
          </a:p>
          <a:p>
            <a:pPr>
              <a:lnSpc>
                <a:spcPct val="90000"/>
              </a:lnSpc>
            </a:pPr>
            <a:r>
              <a:rPr lang="en-US"/>
              <a:t>Other indications include Drainage of pseudocysts, BOTOX injections for achalasia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Pancreatic </a:t>
            </a:r>
            <a:r>
              <a:rPr lang="en-CA" dirty="0" err="1" smtClean="0"/>
              <a:t>Pseudocyst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03" y="3140968"/>
            <a:ext cx="4124297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24000"/>
            <a:ext cx="3180211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Basics of EUS</a:t>
            </a:r>
          </a:p>
          <a:p>
            <a:r>
              <a:rPr lang="en-US"/>
              <a:t> Diagnostic Uses of EUS</a:t>
            </a:r>
          </a:p>
          <a:p>
            <a:r>
              <a:rPr lang="en-US"/>
              <a:t>Therapeutic  Uses of EUS</a:t>
            </a:r>
          </a:p>
          <a:p>
            <a:r>
              <a:rPr lang="en-US"/>
              <a:t>Practical Nursing Advice</a:t>
            </a:r>
          </a:p>
          <a:p>
            <a:r>
              <a:rPr lang="en-US"/>
              <a:t>Questions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5966"/>
          </a:xfrm>
        </p:spPr>
        <p:txBody>
          <a:bodyPr/>
          <a:lstStyle/>
          <a:p>
            <a:r>
              <a:rPr lang="en-CA" dirty="0" err="1" smtClean="0"/>
              <a:t>Pseudocyst</a:t>
            </a:r>
            <a:r>
              <a:rPr lang="en-CA" dirty="0" smtClean="0"/>
              <a:t> Drainage (Endoscopic)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708660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2" y="1815633"/>
            <a:ext cx="7265448" cy="49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CA" dirty="0" smtClean="0"/>
              <a:t> </a:t>
            </a:r>
            <a:r>
              <a:rPr lang="en-CA" dirty="0" err="1" smtClean="0"/>
              <a:t>Pseudocyst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(Endoscopic </a:t>
            </a:r>
            <a:r>
              <a:rPr lang="en-CA" dirty="0"/>
              <a:t>D</a:t>
            </a:r>
            <a:r>
              <a:rPr lang="en-CA" dirty="0" smtClean="0"/>
              <a:t>rainage)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133600"/>
            <a:ext cx="332702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33800"/>
            <a:ext cx="41466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EUS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Oxygen desaturation </a:t>
            </a:r>
          </a:p>
          <a:p>
            <a:r>
              <a:rPr lang="en-US"/>
              <a:t>Cardiac arrythmias</a:t>
            </a:r>
          </a:p>
          <a:p>
            <a:r>
              <a:rPr lang="en-US"/>
              <a:t>Perforation</a:t>
            </a:r>
          </a:p>
          <a:p>
            <a:r>
              <a:rPr lang="en-US"/>
              <a:t>Bleeding ( FNA)</a:t>
            </a:r>
          </a:p>
          <a:p>
            <a:r>
              <a:rPr lang="en-US"/>
              <a:t>Pancreatitis ( FNA)</a:t>
            </a:r>
          </a:p>
          <a:p>
            <a:r>
              <a:rPr lang="en-US"/>
              <a:t>Infection ( Local or Systemic)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Antibiotic Prophylaxis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Cyst Aspiration</a:t>
            </a:r>
          </a:p>
          <a:p>
            <a:pPr>
              <a:buFont typeface="Wingdings" pitchFamily="2" charset="2"/>
              <a:buNone/>
            </a:pPr>
            <a:r>
              <a:rPr lang="en-US"/>
              <a:t>Rectal Lesion Puncture</a:t>
            </a:r>
          </a:p>
          <a:p>
            <a:pPr>
              <a:buFont typeface="Wingdings" pitchFamily="2" charset="2"/>
              <a:buNone/>
            </a:pPr>
            <a:r>
              <a:rPr lang="en-US"/>
              <a:t>Radial EUS exam is a low risk procedure</a:t>
            </a:r>
          </a:p>
          <a:p>
            <a:pPr>
              <a:buFont typeface="Wingdings" pitchFamily="2" charset="2"/>
              <a:buNone/>
            </a:pPr>
            <a:r>
              <a:rPr lang="en-US"/>
              <a:t>EUS/FNA should be considered a high risk procedure based on ASGE endocarditis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EUS allows for accurate diagnosis of submucosal lesions</a:t>
            </a:r>
          </a:p>
          <a:p>
            <a:r>
              <a:rPr lang="en-US" sz="2800"/>
              <a:t>Greater accuracy in staging esophageal,gastric, pancreatic/ampullary and  rectal carcinoma</a:t>
            </a:r>
          </a:p>
          <a:p>
            <a:r>
              <a:rPr lang="en-US" sz="2800"/>
              <a:t>Non invasive diagnostic modality for choledocholithiasis and chronic pancreatitis</a:t>
            </a:r>
          </a:p>
          <a:p>
            <a:r>
              <a:rPr lang="en-US" sz="2800"/>
              <a:t>EUS guide FNA allows for tissue sampling</a:t>
            </a:r>
          </a:p>
          <a:p>
            <a:r>
              <a:rPr lang="en-US" sz="2800"/>
              <a:t>Therapeutic EUS continues to evolve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3400"/>
            <a:ext cx="80010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 Polar bear in a snow storm”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3400"/>
            <a:ext cx="5257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Ultrasound image produced by US waves which are reflected back to the transducer as  echoes</a:t>
            </a:r>
          </a:p>
          <a:p>
            <a:pPr>
              <a:lnSpc>
                <a:spcPct val="90000"/>
              </a:lnSpc>
            </a:pPr>
            <a:r>
              <a:rPr lang="en-US"/>
              <a:t>Reflection occurs due to acoustic impedence</a:t>
            </a:r>
          </a:p>
          <a:p>
            <a:pPr>
              <a:lnSpc>
                <a:spcPct val="90000"/>
              </a:lnSpc>
            </a:pPr>
            <a:r>
              <a:rPr lang="en-US"/>
              <a:t>A large difference of acoustic impedence between two tissues leads to greater reflection and poor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Mechanics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2" y="1781175"/>
            <a:ext cx="642539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U/S Mechanics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752600"/>
            <a:ext cx="51562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Echoendoscope is an endoscope with an ultrasound transducer at the tip</a:t>
            </a:r>
          </a:p>
          <a:p>
            <a:pPr>
              <a:lnSpc>
                <a:spcPct val="90000"/>
              </a:lnSpc>
            </a:pPr>
            <a:r>
              <a:rPr lang="en-US"/>
              <a:t>Radial or linear ultrasound devices available</a:t>
            </a:r>
          </a:p>
          <a:p>
            <a:pPr>
              <a:lnSpc>
                <a:spcPct val="90000"/>
              </a:lnSpc>
            </a:pPr>
            <a:r>
              <a:rPr lang="en-US"/>
              <a:t>Standard EUS transducers operate from 7.5-12 MHz</a:t>
            </a:r>
          </a:p>
          <a:p>
            <a:pPr>
              <a:lnSpc>
                <a:spcPct val="90000"/>
              </a:lnSpc>
            </a:pPr>
            <a:r>
              <a:rPr lang="en-US"/>
              <a:t>Higher the frequency,lower the penetration</a:t>
            </a:r>
          </a:p>
          <a:p>
            <a:pPr>
              <a:lnSpc>
                <a:spcPct val="90000"/>
              </a:lnSpc>
            </a:pPr>
            <a:r>
              <a:rPr lang="en-US"/>
              <a:t>Linear array scopes allow FNA by real time visualization of the biopsy needle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1706</TotalTime>
  <Words>682</Words>
  <Application>Microsoft Macintosh PowerPoint</Application>
  <PresentationFormat>On-screen Show (4:3)</PresentationFormat>
  <Paragraphs>155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Times New Roman</vt:lpstr>
      <vt:lpstr>Wingdings</vt:lpstr>
      <vt:lpstr>Arial</vt:lpstr>
      <vt:lpstr>Soaring</vt:lpstr>
      <vt:lpstr>Endoscopic Ultrasound  Primer for Endoscopy Nurses</vt:lpstr>
      <vt:lpstr>Disclosures</vt:lpstr>
      <vt:lpstr>Disclosures</vt:lpstr>
      <vt:lpstr>Agenda</vt:lpstr>
      <vt:lpstr>“ Polar bear in a snow storm”</vt:lpstr>
      <vt:lpstr>Basics</vt:lpstr>
      <vt:lpstr>Ultrasound Mechanics</vt:lpstr>
      <vt:lpstr>U/S Mechanics</vt:lpstr>
      <vt:lpstr>Basics</vt:lpstr>
      <vt:lpstr>PowerPoint Presentation</vt:lpstr>
      <vt:lpstr>PowerPoint Presentation</vt:lpstr>
      <vt:lpstr>Basics</vt:lpstr>
      <vt:lpstr>EUS Imaging</vt:lpstr>
      <vt:lpstr>Basics</vt:lpstr>
      <vt:lpstr>PowerPoint Presentation</vt:lpstr>
      <vt:lpstr>PowerPoint Presentation</vt:lpstr>
      <vt:lpstr>PowerPoint Presentation</vt:lpstr>
      <vt:lpstr>Why do we need EUS?: Diagnostics</vt:lpstr>
      <vt:lpstr>Why do we need EUS?: Therapeutics</vt:lpstr>
      <vt:lpstr>Basics: Tumor Staging</vt:lpstr>
      <vt:lpstr>Esophageal T1 Lesion</vt:lpstr>
      <vt:lpstr>Esophageal T2 Lesion</vt:lpstr>
      <vt:lpstr>Esophageal T3 Lesion</vt:lpstr>
      <vt:lpstr>Esophageal T4 Lesion</vt:lpstr>
      <vt:lpstr>Tumour Staging: Nodes</vt:lpstr>
      <vt:lpstr>Malignant Lymph Nodes</vt:lpstr>
      <vt:lpstr>Upper GI Tract: Benign Lesions</vt:lpstr>
      <vt:lpstr>GIST ( Gastrointestinal Stromal Tumour)</vt:lpstr>
      <vt:lpstr>Lipoma</vt:lpstr>
      <vt:lpstr>Gastric/Esophageal Varices</vt:lpstr>
      <vt:lpstr>Chronic Pancreatitis</vt:lpstr>
      <vt:lpstr>Normal Pancreas</vt:lpstr>
      <vt:lpstr>Chronic Pancreatitis</vt:lpstr>
      <vt:lpstr>PowerPoint Presentation</vt:lpstr>
      <vt:lpstr>Choledocholithiasis</vt:lpstr>
      <vt:lpstr>PowerPoint Presentation</vt:lpstr>
      <vt:lpstr>PowerPoint Presentation</vt:lpstr>
      <vt:lpstr>Interventional EUS</vt:lpstr>
      <vt:lpstr>Pancreatic Pseudocyst</vt:lpstr>
      <vt:lpstr>Pseudocyst Drainage (Endoscopic)</vt:lpstr>
      <vt:lpstr> Pseudocyst  (Endoscopic Drainage)</vt:lpstr>
      <vt:lpstr>Complications of EUS</vt:lpstr>
      <vt:lpstr>Antibiotic Prophylaxis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Endoscopic Ultrasound (EUS)  How EUS will change your practice</dc:title>
  <dc:creator>Andrew  Singh</dc:creator>
  <cp:lastModifiedBy>Andrew Singh</cp:lastModifiedBy>
  <cp:revision>70</cp:revision>
  <dcterms:created xsi:type="dcterms:W3CDTF">2004-01-24T18:53:07Z</dcterms:created>
  <dcterms:modified xsi:type="dcterms:W3CDTF">2017-09-23T05:29:53Z</dcterms:modified>
</cp:coreProperties>
</file>