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5"/>
  </p:notesMasterIdLst>
  <p:sldIdLst>
    <p:sldId id="258" r:id="rId2"/>
    <p:sldId id="353" r:id="rId3"/>
    <p:sldId id="331" r:id="rId4"/>
    <p:sldId id="332" r:id="rId5"/>
    <p:sldId id="333" r:id="rId6"/>
    <p:sldId id="342" r:id="rId7"/>
    <p:sldId id="343" r:id="rId8"/>
    <p:sldId id="335" r:id="rId9"/>
    <p:sldId id="336" r:id="rId10"/>
    <p:sldId id="347" r:id="rId11"/>
    <p:sldId id="344" r:id="rId12"/>
    <p:sldId id="345" r:id="rId13"/>
    <p:sldId id="346" r:id="rId14"/>
    <p:sldId id="259" r:id="rId15"/>
    <p:sldId id="260" r:id="rId16"/>
    <p:sldId id="263" r:id="rId17"/>
    <p:sldId id="262" r:id="rId18"/>
    <p:sldId id="264" r:id="rId19"/>
    <p:sldId id="261" r:id="rId20"/>
    <p:sldId id="265" r:id="rId21"/>
    <p:sldId id="266" r:id="rId22"/>
    <p:sldId id="267" r:id="rId23"/>
    <p:sldId id="268" r:id="rId24"/>
    <p:sldId id="269" r:id="rId25"/>
    <p:sldId id="288" r:id="rId26"/>
    <p:sldId id="348" r:id="rId27"/>
    <p:sldId id="349" r:id="rId28"/>
    <p:sldId id="350" r:id="rId29"/>
    <p:sldId id="270" r:id="rId30"/>
    <p:sldId id="271" r:id="rId31"/>
    <p:sldId id="274" r:id="rId32"/>
    <p:sldId id="272" r:id="rId33"/>
    <p:sldId id="273" r:id="rId34"/>
    <p:sldId id="275" r:id="rId35"/>
    <p:sldId id="281" r:id="rId36"/>
    <p:sldId id="276" r:id="rId37"/>
    <p:sldId id="277" r:id="rId38"/>
    <p:sldId id="278" r:id="rId39"/>
    <p:sldId id="279" r:id="rId40"/>
    <p:sldId id="280" r:id="rId41"/>
    <p:sldId id="282" r:id="rId42"/>
    <p:sldId id="283" r:id="rId43"/>
    <p:sldId id="284" r:id="rId44"/>
    <p:sldId id="285" r:id="rId45"/>
    <p:sldId id="286" r:id="rId46"/>
    <p:sldId id="330" r:id="rId47"/>
    <p:sldId id="287" r:id="rId48"/>
    <p:sldId id="289" r:id="rId49"/>
    <p:sldId id="290" r:id="rId50"/>
    <p:sldId id="294" r:id="rId51"/>
    <p:sldId id="292" r:id="rId52"/>
    <p:sldId id="295" r:id="rId53"/>
    <p:sldId id="297" r:id="rId54"/>
    <p:sldId id="299" r:id="rId55"/>
    <p:sldId id="300" r:id="rId56"/>
    <p:sldId id="301" r:id="rId57"/>
    <p:sldId id="302" r:id="rId58"/>
    <p:sldId id="303" r:id="rId59"/>
    <p:sldId id="304" r:id="rId60"/>
    <p:sldId id="305" r:id="rId61"/>
    <p:sldId id="306" r:id="rId62"/>
    <p:sldId id="310" r:id="rId63"/>
    <p:sldId id="309" r:id="rId64"/>
    <p:sldId id="329" r:id="rId65"/>
    <p:sldId id="312" r:id="rId66"/>
    <p:sldId id="321" r:id="rId67"/>
    <p:sldId id="322" r:id="rId68"/>
    <p:sldId id="323" r:id="rId69"/>
    <p:sldId id="328" r:id="rId70"/>
    <p:sldId id="324" r:id="rId71"/>
    <p:sldId id="327" r:id="rId72"/>
    <p:sldId id="326" r:id="rId73"/>
    <p:sldId id="313" r:id="rId74"/>
    <p:sldId id="314" r:id="rId75"/>
    <p:sldId id="315" r:id="rId76"/>
    <p:sldId id="316" r:id="rId77"/>
    <p:sldId id="317" r:id="rId78"/>
    <p:sldId id="318" r:id="rId79"/>
    <p:sldId id="319" r:id="rId80"/>
    <p:sldId id="338" r:id="rId81"/>
    <p:sldId id="354" r:id="rId82"/>
    <p:sldId id="340" r:id="rId83"/>
    <p:sldId id="351" r:id="rId8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14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8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microsoft.com/office/2015/10/relationships/revisionInfo" Target="revisionInfo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C064BC-4B8B-4842-A2F8-4C942943BAE5}" type="datetimeFigureOut">
              <a:rPr lang="en-CA" smtClean="0"/>
              <a:t>2017-09-20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9F7626-039F-4B43-AB57-B4BD25A6E0B6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67473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1D6F66-1943-46D8-BA46-493D334F800A}" type="slidenum">
              <a:rPr lang="en-CA" altLang="en-US"/>
              <a:pPr/>
              <a:t>50</a:t>
            </a:fld>
            <a:endParaRPr lang="en-CA" altLang="en-US" dirty="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8CD7D6-B27F-40A8-8097-E756E524245C}" type="slidenum">
              <a:rPr lang="en-CA" altLang="en-US"/>
              <a:pPr/>
              <a:t>60</a:t>
            </a:fld>
            <a:endParaRPr lang="en-CA" altLang="en-US" dirty="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AA3E06-3214-4424-9CE8-9284AB5597B4}" type="slidenum">
              <a:rPr lang="en-CA" altLang="en-US"/>
              <a:pPr/>
              <a:t>61</a:t>
            </a:fld>
            <a:endParaRPr lang="en-CA" altLang="en-US" dirty="0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F7626-039F-4B43-AB57-B4BD25A6E0B6}" type="slidenum">
              <a:rPr lang="en-CA" smtClean="0"/>
              <a:t>79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95343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A997D6-EB87-481A-9E87-EF4972D4B09D}" type="slidenum">
              <a:rPr lang="en-CA" altLang="en-US"/>
              <a:pPr/>
              <a:t>51</a:t>
            </a:fld>
            <a:endParaRPr lang="en-CA" altLang="en-US" dirty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A5663C-D371-4B86-AB16-C5B68F519A30}" type="slidenum">
              <a:rPr lang="en-CA" altLang="en-US"/>
              <a:pPr/>
              <a:t>53</a:t>
            </a:fld>
            <a:endParaRPr lang="en-CA" altLang="en-US" dirty="0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34F2E0-AFD0-40B4-921D-ABC35930179B}" type="slidenum">
              <a:rPr lang="en-CA" altLang="en-US"/>
              <a:pPr/>
              <a:t>54</a:t>
            </a:fld>
            <a:endParaRPr lang="en-CA" altLang="en-US" dirty="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BAC1E4-BA1C-4479-8A30-5ECB1EA59382}" type="slidenum">
              <a:rPr lang="en-CA" altLang="en-US"/>
              <a:pPr/>
              <a:t>55</a:t>
            </a:fld>
            <a:endParaRPr lang="en-CA" altLang="en-US" dirty="0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40BA25-98AE-4FAE-8FE1-B43DE766DA39}" type="slidenum">
              <a:rPr lang="en-CA" altLang="en-US"/>
              <a:pPr/>
              <a:t>56</a:t>
            </a:fld>
            <a:endParaRPr lang="en-CA" altLang="en-US" dirty="0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A3914F-B672-43DF-B14F-47B89B59B00E}" type="slidenum">
              <a:rPr lang="en-CA" altLang="en-US"/>
              <a:pPr/>
              <a:t>57</a:t>
            </a:fld>
            <a:endParaRPr lang="en-CA" altLang="en-US" dirty="0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F2FDB9-7F33-4FF3-B271-AD365B856C1E}" type="slidenum">
              <a:rPr lang="en-CA" altLang="en-US"/>
              <a:pPr/>
              <a:t>58</a:t>
            </a:fld>
            <a:endParaRPr lang="en-CA" altLang="en-US" dirty="0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390403-4E5D-4076-A3B9-229E44D7F471}" type="slidenum">
              <a:rPr lang="en-CA" altLang="en-US"/>
              <a:pPr/>
              <a:t>59</a:t>
            </a:fld>
            <a:endParaRPr lang="en-CA" altLang="en-US" dirty="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5127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  <a:ln w="9525">
            <a:headEnd/>
            <a:tailEnd/>
          </a:ln>
        </p:spPr>
        <p:txBody>
          <a:bodyPr lIns="92075" tIns="46038" rIns="92075" bIns="46038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5ADF786-69B7-4D74-B497-EB249B958DDB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FD61227-25C7-4DB1-83EE-246058D3F4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422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0AA9C-B744-4C67-B266-FE1F7D61DC91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9/20/2017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64933-9FFF-42E5-A5DA-355A14A259A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304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06FF0-83FC-440B-9ECE-C5BA57DF9203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9/20/2017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86D1E4-2812-465D-8B86-451957CEB24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234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3999C-A519-4F85-B1AB-678EAEC438EA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9/20/2017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F9BB5-CE62-467C-BC31-B5324AD1B2A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664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DCDBAC-5578-4DF5-9463-9DBAE34A8433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9/20/2017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D023E-6E12-4A7F-8DDC-EE7C2BE52C3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329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FDCE8-8FDF-48B8-933A-9F39B807A6AA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9/20/2017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6F2F4-2BE2-470F-B655-5E51C06E797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792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5040B-3CD5-46FE-BFF7-C530242694DC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9/20/2017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3D964-7B18-4668-8390-786070EC877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950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B46B5-B22E-4ED7-B78D-D66F65D11D85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9/20/2017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C3862-CAAD-478F-95D7-949878C16BA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527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E53651-A37D-468A-800D-0B45DDBF618A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9/20/2017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C193C-1C53-406E-8C7B-FEE30CE6B5F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803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B1246-616D-45F3-B1C8-38F438AD7B3E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9/20/2017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B3651-69C4-4582-B78D-816F526CA6F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615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12D03-A18A-4876-9210-1B988EBFECFA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9/20/2017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4D8BD-7E6F-42FC-AA3C-7F6A1D1DAF2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077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ACEF6-E0C2-479F-A3D2-EAA7FB5137AB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9/20/2017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72CF54-0AC9-4840-9709-897275532A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140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1032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4103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ct val="5000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98EC890E-E8E5-4A2B-A237-053F7DE5BFDD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9/20/2017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ct val="5000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5000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805CA754-DAEB-4BE8-A5ED-2E45A893EF4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41475"/>
            <a:ext cx="7772400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199120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1.png"/><Relationship Id="rId4" Type="http://schemas.openxmlformats.org/officeDocument/2006/relationships/oleObject" Target="../embeddings/oleObject1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google.ca/url?sa=i&amp;rct=j&amp;q=&amp;esrc=s&amp;frm=1&amp;source=images&amp;cd=&amp;cad=rja&amp;uact=8&amp;ved=0CAcQjRxqFQoTCIf79rq8jMgCFQ4xiAodSbAJQg&amp;url=http://www.safetyfirstaid.co.uk/wound-dressings-and-plasters/wound-dressings/adhesive-dressings/histoacryl-tissue-adhesive/&amp;psig=AFQjCNFWjdYfKDsYFcleCz94P2_bpgI1uA&amp;ust=1443074192328467" TargetMode="Externa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/>
          <p:cNvSpPr>
            <a:spLocks noGrp="1" noChangeArrowheads="1"/>
          </p:cNvSpPr>
          <p:nvPr>
            <p:ph type="ctr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Blood and Guts</a:t>
            </a:r>
            <a:br>
              <a:rPr lang="en-US" dirty="0"/>
            </a:br>
            <a:r>
              <a:rPr lang="en-US" dirty="0"/>
              <a:t>Radiology in GI Emergencies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US" dirty="0"/>
              <a:t>Ian Weir</a:t>
            </a:r>
          </a:p>
          <a:p>
            <a:r>
              <a:rPr lang="en-US" dirty="0"/>
              <a:t>Radiology, Vancouver Island Health Authority</a:t>
            </a:r>
            <a:endParaRPr lang="en-CA" dirty="0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5241925" y="5908675"/>
            <a:ext cx="18902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FFFFFF"/>
                </a:solidFill>
              </a:rPr>
              <a:t>September 2017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9792" y="4869160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I have no conflicts to disclose</a:t>
            </a:r>
            <a:endParaRPr lang="en-CA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57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1DBB0-7330-4903-A9AA-59C6D1F78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Angioplasty and Stenting of Mesenteric Ischemia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1050D-8341-453B-BCEC-82F60ABAA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Much less invasive than surgical bypass</a:t>
            </a:r>
          </a:p>
          <a:p>
            <a:r>
              <a:rPr lang="en-CA" dirty="0"/>
              <a:t>May allow limited or no resection of ischemic bowel</a:t>
            </a:r>
          </a:p>
          <a:p>
            <a:r>
              <a:rPr lang="en-CA" dirty="0"/>
              <a:t>Done urgently to temporize, stabilize patient</a:t>
            </a:r>
          </a:p>
          <a:p>
            <a:r>
              <a:rPr lang="en-CA" dirty="0"/>
              <a:t>Often still need laparotomy but better chance of not needing extensive resection</a:t>
            </a:r>
          </a:p>
          <a:p>
            <a:r>
              <a:rPr lang="en-CA" dirty="0"/>
              <a:t>Prior patient had just a short segment of gut removed</a:t>
            </a:r>
          </a:p>
        </p:txBody>
      </p:sp>
    </p:spTree>
    <p:extLst>
      <p:ext uri="{BB962C8B-B14F-4D97-AF65-F5344CB8AC3E}">
        <p14:creationId xmlns:p14="http://schemas.microsoft.com/office/powerpoint/2010/main" val="1951440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E45F1-0079-464B-8B03-F5449CE8D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Ischemic gut – a less happy ending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6E53D-F056-4A0A-8FE3-97F897B5D5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Abdo pain, diarrhea for a month</a:t>
            </a:r>
          </a:p>
          <a:p>
            <a:r>
              <a:rPr lang="en-CA" dirty="0"/>
              <a:t>Worse after a meal of “bad Chinese food”</a:t>
            </a:r>
          </a:p>
          <a:p>
            <a:r>
              <a:rPr lang="en-CA" dirty="0"/>
              <a:t>Initial CT non- specific</a:t>
            </a:r>
          </a:p>
          <a:p>
            <a:r>
              <a:rPr lang="en-CA" dirty="0"/>
              <a:t>Repeat CT after increasing pain, tachycardia and atrial flutter</a:t>
            </a:r>
          </a:p>
        </p:txBody>
      </p:sp>
    </p:spTree>
    <p:extLst>
      <p:ext uri="{BB962C8B-B14F-4D97-AF65-F5344CB8AC3E}">
        <p14:creationId xmlns:p14="http://schemas.microsoft.com/office/powerpoint/2010/main" val="1288761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BF57DCB-8633-496E-8D94-823A06F22B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2" t="11672" r="34580" b="23530"/>
          <a:stretch/>
        </p:blipFill>
        <p:spPr>
          <a:xfrm>
            <a:off x="4731236" y="1646457"/>
            <a:ext cx="4412764" cy="3789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BBD451-F260-40CA-8A87-EED94D0BB2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5" t="9355" r="33905" b="23821"/>
          <a:stretch/>
        </p:blipFill>
        <p:spPr>
          <a:xfrm>
            <a:off x="-14917" y="1628800"/>
            <a:ext cx="4600090" cy="3789040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5B2B56AE-E7D9-4042-AAAC-98A8F01E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Embolic SMA Occlusion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4CEFBF-6476-48FD-A3DD-35AA8BEAADD4}"/>
              </a:ext>
            </a:extLst>
          </p:cNvPr>
          <p:cNvSpPr txBox="1"/>
          <p:nvPr/>
        </p:nvSpPr>
        <p:spPr>
          <a:xfrm>
            <a:off x="251520" y="5617458"/>
            <a:ext cx="3680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Enhancing, dilated proximal </a:t>
            </a:r>
            <a:r>
              <a:rPr lang="en-CA" sz="2000" dirty="0" err="1"/>
              <a:t>jejunem</a:t>
            </a:r>
            <a:endParaRPr lang="en-CA" sz="2000" dirty="0"/>
          </a:p>
          <a:p>
            <a:r>
              <a:rPr lang="en-CA" sz="2000" dirty="0"/>
              <a:t>Enhancing SMA, SMV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8950908-AD19-4F4C-97A7-B6585461E9E4}"/>
              </a:ext>
            </a:extLst>
          </p:cNvPr>
          <p:cNvCxnSpPr/>
          <p:nvPr/>
        </p:nvCxnSpPr>
        <p:spPr bwMode="auto">
          <a:xfrm flipV="1">
            <a:off x="2627784" y="3540977"/>
            <a:ext cx="144016" cy="2480311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FF5E086-1266-4C26-B1F8-64DC2293C224}"/>
              </a:ext>
            </a:extLst>
          </p:cNvPr>
          <p:cNvSpPr txBox="1"/>
          <p:nvPr/>
        </p:nvSpPr>
        <p:spPr>
          <a:xfrm>
            <a:off x="5148065" y="5733256"/>
            <a:ext cx="3600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No enhancement of gut,</a:t>
            </a:r>
          </a:p>
          <a:p>
            <a:r>
              <a:rPr lang="en-CA" sz="2000" dirty="0"/>
              <a:t>or SMA/SMV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A8153D0-7F9C-4734-95A9-4A62D0F3B0A9}"/>
              </a:ext>
            </a:extLst>
          </p:cNvPr>
          <p:cNvSpPr/>
          <p:nvPr/>
        </p:nvSpPr>
        <p:spPr bwMode="auto">
          <a:xfrm>
            <a:off x="1656700" y="3429000"/>
            <a:ext cx="792088" cy="576064"/>
          </a:xfrm>
          <a:prstGeom prst="ellipse">
            <a:avLst/>
          </a:prstGeom>
          <a:noFill/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42F661E-C685-4292-8D44-32103D4F5B1B}"/>
              </a:ext>
            </a:extLst>
          </p:cNvPr>
          <p:cNvSpPr/>
          <p:nvPr/>
        </p:nvSpPr>
        <p:spPr bwMode="auto">
          <a:xfrm>
            <a:off x="6122311" y="3084979"/>
            <a:ext cx="864096" cy="688041"/>
          </a:xfrm>
          <a:prstGeom prst="ellipse">
            <a:avLst/>
          </a:prstGeom>
          <a:noFill/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03362F3-5D22-4590-BF13-D38E10ED5A09}"/>
              </a:ext>
            </a:extLst>
          </p:cNvPr>
          <p:cNvCxnSpPr/>
          <p:nvPr/>
        </p:nvCxnSpPr>
        <p:spPr bwMode="auto">
          <a:xfrm flipV="1">
            <a:off x="7380312" y="3789040"/>
            <a:ext cx="504056" cy="1828418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590491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1F53E-9352-4F98-B2EA-7F44F0037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Occluded SMA, no venous return from SMV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FBEC79-EAD4-44A1-A607-DB41582F7C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r="26375" b="11199"/>
          <a:stretch/>
        </p:blipFill>
        <p:spPr>
          <a:xfrm>
            <a:off x="505780" y="1447800"/>
            <a:ext cx="7772400" cy="5410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C5D4AA-E8D2-42FE-A100-26E6EC29E97B}"/>
              </a:ext>
            </a:extLst>
          </p:cNvPr>
          <p:cNvSpPr txBox="1"/>
          <p:nvPr/>
        </p:nvSpPr>
        <p:spPr>
          <a:xfrm>
            <a:off x="1691680" y="465313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SMV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716AEC0-A408-4BAF-9417-EDA13288B7AC}"/>
              </a:ext>
            </a:extLst>
          </p:cNvPr>
          <p:cNvCxnSpPr>
            <a:cxnSpLocks/>
          </p:cNvCxnSpPr>
          <p:nvPr/>
        </p:nvCxnSpPr>
        <p:spPr bwMode="auto">
          <a:xfrm flipV="1">
            <a:off x="2699792" y="4293096"/>
            <a:ext cx="862591" cy="432048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7A4B29B-C365-4C3D-99E6-5CB4785E9BE9}"/>
              </a:ext>
            </a:extLst>
          </p:cNvPr>
          <p:cNvSpPr txBox="1"/>
          <p:nvPr/>
        </p:nvSpPr>
        <p:spPr>
          <a:xfrm>
            <a:off x="5796136" y="4293096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SMA Occlusion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131421E-DBA3-4B38-BD8F-91FB0C8A5D8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220128" y="4153277"/>
            <a:ext cx="1331421" cy="279638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16883B4-903F-496F-8A0F-C1B676A921AC}"/>
              </a:ext>
            </a:extLst>
          </p:cNvPr>
          <p:cNvSpPr txBox="1"/>
          <p:nvPr/>
        </p:nvSpPr>
        <p:spPr>
          <a:xfrm>
            <a:off x="179512" y="5373216"/>
            <a:ext cx="7488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2000" dirty="0">
              <a:solidFill>
                <a:schemeClr val="tx2"/>
              </a:solidFill>
            </a:endParaRPr>
          </a:p>
          <a:p>
            <a:r>
              <a:rPr lang="en-CA" sz="2000" dirty="0">
                <a:solidFill>
                  <a:schemeClr val="tx2"/>
                </a:solidFill>
              </a:rPr>
              <a:t>All but  45 cm of small bowel and distal half of colon infarcted, Home TPN started </a:t>
            </a:r>
          </a:p>
        </p:txBody>
      </p:sp>
    </p:spTree>
    <p:extLst>
      <p:ext uri="{BB962C8B-B14F-4D97-AF65-F5344CB8AC3E}">
        <p14:creationId xmlns:p14="http://schemas.microsoft.com/office/powerpoint/2010/main" val="346469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 Bleeding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Common problem</a:t>
            </a:r>
          </a:p>
          <a:p>
            <a:r>
              <a:rPr lang="en-US" dirty="0"/>
              <a:t>40-150 episodes/100,000/year UGI</a:t>
            </a:r>
          </a:p>
          <a:p>
            <a:r>
              <a:rPr lang="en-US" dirty="0"/>
              <a:t>20-27/100,000/year LGI</a:t>
            </a:r>
          </a:p>
          <a:p>
            <a:r>
              <a:rPr lang="en-US" dirty="0"/>
              <a:t>70% older than 65 years of age</a:t>
            </a:r>
          </a:p>
          <a:p>
            <a:r>
              <a:rPr lang="en-US" dirty="0"/>
              <a:t>Mortality can be considerable, highest for variceal hemorrhage (up to 40%)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3694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 Bleeding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70-75% UGI, 25-30% LGI</a:t>
            </a:r>
          </a:p>
          <a:p>
            <a:r>
              <a:rPr lang="en-US" dirty="0"/>
              <a:t>70-75% stop spontaneously</a:t>
            </a:r>
          </a:p>
          <a:p>
            <a:r>
              <a:rPr lang="en-US" dirty="0"/>
              <a:t>Minority need emergent treatment</a:t>
            </a:r>
          </a:p>
          <a:p>
            <a:r>
              <a:rPr lang="en-US" dirty="0"/>
              <a:t>Most don’t need radiology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20309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 Bleeding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UGI – esophagus, stomach and duodenum, proximal to ligament of Treitz</a:t>
            </a:r>
          </a:p>
          <a:p>
            <a:pPr lvl="1"/>
            <a:r>
              <a:rPr lang="en-US" dirty="0"/>
              <a:t>Hematemesis, melena</a:t>
            </a:r>
          </a:p>
          <a:p>
            <a:r>
              <a:rPr lang="en-US" dirty="0"/>
              <a:t>LGI – distal to ligament of Treitz – jejunum, ileum and colon</a:t>
            </a:r>
          </a:p>
          <a:p>
            <a:pPr lvl="1"/>
            <a:r>
              <a:rPr lang="en-US" dirty="0"/>
              <a:t>Hematochezia </a:t>
            </a:r>
          </a:p>
          <a:p>
            <a:r>
              <a:rPr lang="en-US" dirty="0"/>
              <a:t>UGI may present with hematochezia if brisk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83999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Causes of UGI Bleeding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Gastroduodenal erosions/ulcers	   55-74%</a:t>
            </a:r>
          </a:p>
          <a:p>
            <a:r>
              <a:rPr lang="en-US" dirty="0"/>
              <a:t>Variceal 	bleeding			   5-14%</a:t>
            </a:r>
          </a:p>
          <a:p>
            <a:r>
              <a:rPr lang="en-US" dirty="0"/>
              <a:t>Mallory-Weiss tear			   2-7%</a:t>
            </a:r>
          </a:p>
          <a:p>
            <a:r>
              <a:rPr lang="en-US" dirty="0"/>
              <a:t>Vascular lesions			   2-3%</a:t>
            </a:r>
          </a:p>
          <a:p>
            <a:r>
              <a:rPr lang="en-US" dirty="0"/>
              <a:t>Neoplasms				    2-5%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63543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Causes of LGI Bleeding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Diverticular Disease		20-55%</a:t>
            </a:r>
          </a:p>
          <a:p>
            <a:r>
              <a:rPr lang="en-US" dirty="0"/>
              <a:t>Angiodysplasia			3-40%</a:t>
            </a:r>
          </a:p>
          <a:p>
            <a:r>
              <a:rPr lang="en-US" dirty="0"/>
              <a:t>Neoplasms				2-26%</a:t>
            </a:r>
          </a:p>
          <a:p>
            <a:r>
              <a:rPr lang="en-US" dirty="0"/>
              <a:t>Colitis					6-22%</a:t>
            </a:r>
          </a:p>
          <a:p>
            <a:r>
              <a:rPr lang="en-US" dirty="0"/>
              <a:t>Benign Anorectal lesions		9-10%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63779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 Bleeding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 assessment and resuscitation</a:t>
            </a:r>
          </a:p>
          <a:p>
            <a:r>
              <a:rPr lang="en-US" dirty="0"/>
              <a:t>Decide if likely UGI or LGI</a:t>
            </a:r>
          </a:p>
          <a:p>
            <a:r>
              <a:rPr lang="en-US" dirty="0"/>
              <a:t>Endoscopy is generally the initial  diagnostic (and therapeutic) procedure for both UGI and LGI bleeds</a:t>
            </a:r>
          </a:p>
        </p:txBody>
      </p:sp>
    </p:spTree>
    <p:extLst>
      <p:ext uri="{BB962C8B-B14F-4D97-AF65-F5344CB8AC3E}">
        <p14:creationId xmlns:p14="http://schemas.microsoft.com/office/powerpoint/2010/main" val="1055364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AC59F5-EBF6-4073-9EC1-1D64FE3D01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2342" r="8258" b="8646"/>
          <a:stretch/>
        </p:blipFill>
        <p:spPr>
          <a:xfrm>
            <a:off x="899592" y="764704"/>
            <a:ext cx="7344817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902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turn to Radiology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endoscopy does not reveal the bleeding source</a:t>
            </a:r>
          </a:p>
          <a:p>
            <a:r>
              <a:rPr lang="en-US" dirty="0"/>
              <a:t>If endoscopic treatment is not successful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22018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Radiology Offer?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40769"/>
            <a:ext cx="7772400" cy="4755232"/>
          </a:xfrm>
        </p:spPr>
        <p:txBody>
          <a:bodyPr/>
          <a:lstStyle/>
          <a:p>
            <a:r>
              <a:rPr lang="en-US" dirty="0"/>
              <a:t>Diagnostic studies  </a:t>
            </a:r>
          </a:p>
          <a:p>
            <a:pPr lvl="1"/>
            <a:r>
              <a:rPr lang="en-US" dirty="0"/>
              <a:t>Scintigraphy</a:t>
            </a:r>
          </a:p>
          <a:p>
            <a:pPr lvl="1"/>
            <a:r>
              <a:rPr lang="en-US" dirty="0"/>
              <a:t>CT Angiography</a:t>
            </a:r>
          </a:p>
          <a:p>
            <a:pPr lvl="1"/>
            <a:r>
              <a:rPr lang="en-US" dirty="0"/>
              <a:t>Angiography</a:t>
            </a:r>
          </a:p>
          <a:p>
            <a:r>
              <a:rPr lang="en-US" dirty="0"/>
              <a:t>Therapeutic procedures </a:t>
            </a:r>
          </a:p>
          <a:p>
            <a:pPr lvl="1"/>
            <a:r>
              <a:rPr lang="en-US" dirty="0"/>
              <a:t>Embolization</a:t>
            </a:r>
          </a:p>
          <a:p>
            <a:pPr lvl="1"/>
            <a:r>
              <a:rPr lang="en-US" dirty="0"/>
              <a:t>TIPS (Transjugular intrahepatic portosystemic shunt)</a:t>
            </a:r>
          </a:p>
          <a:p>
            <a:pPr lvl="1"/>
            <a:r>
              <a:rPr lang="en-US" dirty="0"/>
              <a:t>BRTO (Balloon assisted retrograde transvenous obliteration of varices)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96832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 Radiology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to be actively bleeding at time of study for most GI bleeds</a:t>
            </a:r>
          </a:p>
          <a:p>
            <a:r>
              <a:rPr lang="en-US" dirty="0"/>
              <a:t>Rarely see vascular masses (if in small bowel, missed by endoscopy) without extravasation</a:t>
            </a:r>
          </a:p>
          <a:p>
            <a:r>
              <a:rPr lang="en-US" dirty="0"/>
              <a:t>Angiodysplasia may show abnormal vessels, but in absence of extravasation cannot be certain that is cause of bleed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41514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Scintigraphy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Inject labelled RBCs, repetitively image over time</a:t>
            </a:r>
          </a:p>
          <a:p>
            <a:r>
              <a:rPr lang="en-US" dirty="0"/>
              <a:t>If bleeding will see accumulation of tracer in gut</a:t>
            </a:r>
          </a:p>
          <a:p>
            <a:r>
              <a:rPr lang="en-US" dirty="0"/>
              <a:t>Can detect very low rates of bleeding (0.1 ml/min), image over time so also better at detecting intermittent bleeding</a:t>
            </a:r>
          </a:p>
          <a:p>
            <a:r>
              <a:rPr lang="en-US" dirty="0"/>
              <a:t>Lower resolution so localization may be difficult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109061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Scintigraphy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bleed between imaging cycles, may have peristalsis, either forward or back, so tracer may move from bleeding site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832298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63" t="8858" r="6488" b="50000"/>
          <a:stretch/>
        </p:blipFill>
        <p:spPr>
          <a:xfrm>
            <a:off x="539552" y="995489"/>
            <a:ext cx="3960440" cy="58746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2" t="56662" r="56970" b="2765"/>
          <a:stretch/>
        </p:blipFill>
        <p:spPr>
          <a:xfrm>
            <a:off x="4499992" y="980510"/>
            <a:ext cx="3779912" cy="587749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85800" y="-171400"/>
            <a:ext cx="7772400" cy="1224136"/>
          </a:xfrm>
        </p:spPr>
        <p:txBody>
          <a:bodyPr/>
          <a:lstStyle/>
          <a:p>
            <a:r>
              <a:rPr lang="en-US" dirty="0"/>
              <a:t>Colonic bleed - scintigraphy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34496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921C1-48E6-44AD-918C-62746B95A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Meckel’s Scans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FB8F4-580E-4E74-9C29-A8EF478BC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Meckel’s Diverticulum may cause GI bleeding, especially in younger patients</a:t>
            </a:r>
          </a:p>
          <a:p>
            <a:r>
              <a:rPr lang="en-CA" dirty="0"/>
              <a:t>Rule of 2 – 2% of population 	</a:t>
            </a:r>
          </a:p>
          <a:p>
            <a:pPr lvl="1"/>
            <a:r>
              <a:rPr lang="en-CA" dirty="0"/>
              <a:t>2 feet from ileocecal valve</a:t>
            </a:r>
          </a:p>
          <a:p>
            <a:pPr lvl="1"/>
            <a:r>
              <a:rPr lang="en-CA" dirty="0"/>
              <a:t> 2 inches long</a:t>
            </a:r>
          </a:p>
          <a:p>
            <a:pPr lvl="1"/>
            <a:r>
              <a:rPr lang="en-CA" dirty="0"/>
              <a:t>2% symptomatic</a:t>
            </a:r>
          </a:p>
          <a:p>
            <a:pPr lvl="1"/>
            <a:r>
              <a:rPr lang="en-CA" dirty="0"/>
              <a:t>2 types of ectopic mucosa (gastric and pancreatic) in 2/3 of cases		</a:t>
            </a:r>
          </a:p>
          <a:p>
            <a:r>
              <a:rPr lang="en-CA" dirty="0"/>
              <a:t>Those with gastric mucosa ulcerate &amp; bleed</a:t>
            </a:r>
          </a:p>
        </p:txBody>
      </p:sp>
    </p:spTree>
    <p:extLst>
      <p:ext uri="{BB962C8B-B14F-4D97-AF65-F5344CB8AC3E}">
        <p14:creationId xmlns:p14="http://schemas.microsoft.com/office/powerpoint/2010/main" val="26594415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E2768-6C8E-49F7-9BB1-0EF035DCD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Meckel’s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31E017-7C22-4D56-9BA5-C5C94999B3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5" t="63353" r="43321" b="10082"/>
          <a:stretch/>
        </p:blipFill>
        <p:spPr>
          <a:xfrm>
            <a:off x="539552" y="1447799"/>
            <a:ext cx="3528392" cy="546941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9194CC-2B0E-42B2-A122-BB85EEE47B2F}"/>
              </a:ext>
            </a:extLst>
          </p:cNvPr>
          <p:cNvSpPr txBox="1"/>
          <p:nvPr/>
        </p:nvSpPr>
        <p:spPr>
          <a:xfrm>
            <a:off x="5986324" y="2570838"/>
            <a:ext cx="27329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Uptake in </a:t>
            </a:r>
          </a:p>
          <a:p>
            <a:r>
              <a:rPr lang="en-CA" sz="2800" dirty="0"/>
              <a:t>Gastric Mucosa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6AA1C09-7A37-428C-A3C4-11C973F42869}"/>
              </a:ext>
            </a:extLst>
          </p:cNvPr>
          <p:cNvCxnSpPr>
            <a:cxnSpLocks/>
          </p:cNvCxnSpPr>
          <p:nvPr/>
        </p:nvCxnSpPr>
        <p:spPr bwMode="auto">
          <a:xfrm flipH="1">
            <a:off x="3347864" y="3047892"/>
            <a:ext cx="2592288" cy="381108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rgbClr val="C00000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C5696C8-E2BD-4B98-AEBA-584A5F589963}"/>
              </a:ext>
            </a:extLst>
          </p:cNvPr>
          <p:cNvCxnSpPr>
            <a:cxnSpLocks/>
          </p:cNvCxnSpPr>
          <p:nvPr/>
        </p:nvCxnSpPr>
        <p:spPr bwMode="auto">
          <a:xfrm flipH="1">
            <a:off x="2843808" y="5301208"/>
            <a:ext cx="3096344" cy="144016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rgbClr val="C00000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E65B3A2-F6B1-4633-8716-84C9B30E7417}"/>
              </a:ext>
            </a:extLst>
          </p:cNvPr>
          <p:cNvSpPr txBox="1"/>
          <p:nvPr/>
        </p:nvSpPr>
        <p:spPr>
          <a:xfrm>
            <a:off x="6156176" y="4437112"/>
            <a:ext cx="23020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There is no stomach</a:t>
            </a:r>
          </a:p>
          <a:p>
            <a:r>
              <a:rPr lang="en-CA" sz="2800" dirty="0"/>
              <a:t> down here!</a:t>
            </a:r>
          </a:p>
        </p:txBody>
      </p:sp>
    </p:spTree>
    <p:extLst>
      <p:ext uri="{BB962C8B-B14F-4D97-AF65-F5344CB8AC3E}">
        <p14:creationId xmlns:p14="http://schemas.microsoft.com/office/powerpoint/2010/main" val="25493520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7A534-2F5D-4E32-A724-7EA85462D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Meckel’s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601CC8-7628-4835-93E1-A12248D0A6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5" t="36895" r="23127" b="19459"/>
          <a:stretch/>
        </p:blipFill>
        <p:spPr>
          <a:xfrm>
            <a:off x="1147618" y="2108223"/>
            <a:ext cx="6520725" cy="4633145"/>
          </a:xfrm>
        </p:spPr>
      </p:pic>
    </p:spTree>
    <p:extLst>
      <p:ext uri="{BB962C8B-B14F-4D97-AF65-F5344CB8AC3E}">
        <p14:creationId xmlns:p14="http://schemas.microsoft.com/office/powerpoint/2010/main" val="8325388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Angiography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Was the next test after scintigraphy for years</a:t>
            </a:r>
          </a:p>
          <a:p>
            <a:r>
              <a:rPr lang="en-US" dirty="0"/>
              <a:t>If unstable patient, obvious rapid bleeding, often the first line test</a:t>
            </a:r>
          </a:p>
          <a:p>
            <a:r>
              <a:rPr lang="en-US" dirty="0"/>
              <a:t>Invasive, costly, time consuming</a:t>
            </a:r>
          </a:p>
          <a:p>
            <a:r>
              <a:rPr lang="en-US" dirty="0"/>
              <a:t>Now CT Angiography has become commonest test</a:t>
            </a:r>
          </a:p>
          <a:p>
            <a:r>
              <a:rPr lang="en-US" dirty="0"/>
              <a:t>If CTA does not show bleed, angiography usually not helpful</a:t>
            </a: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76818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6A99E-7809-454E-9AEC-55ED48EB8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Spectrum of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56FDA-0F42-4B47-8410-F826C8CA7E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Perforation</a:t>
            </a:r>
          </a:p>
          <a:p>
            <a:r>
              <a:rPr lang="en-CA" dirty="0"/>
              <a:t>GI bleeding</a:t>
            </a:r>
          </a:p>
          <a:p>
            <a:r>
              <a:rPr lang="en-CA" dirty="0"/>
              <a:t>Ischemic gut</a:t>
            </a:r>
          </a:p>
          <a:p>
            <a:r>
              <a:rPr lang="en-CA" dirty="0"/>
              <a:t>Abscesses</a:t>
            </a:r>
          </a:p>
          <a:p>
            <a:r>
              <a:rPr lang="en-CA" dirty="0"/>
              <a:t>Biliary Obstruction and Leaks</a:t>
            </a:r>
          </a:p>
        </p:txBody>
      </p:sp>
    </p:spTree>
    <p:extLst>
      <p:ext uri="{BB962C8B-B14F-4D97-AF65-F5344CB8AC3E}">
        <p14:creationId xmlns:p14="http://schemas.microsoft.com/office/powerpoint/2010/main" val="17330609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 Angiography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Multidetector scanners and increasing computing power has allowed isotropic imaging</a:t>
            </a:r>
          </a:p>
          <a:p>
            <a:r>
              <a:rPr lang="en-US" dirty="0"/>
              <a:t>Allows rapid imaging with exquisite detail</a:t>
            </a:r>
          </a:p>
          <a:p>
            <a:r>
              <a:rPr lang="en-US" dirty="0"/>
              <a:t>Can isolate arterial anatomy, then do venous imaging phase as well</a:t>
            </a: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948902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 circa 1972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Pixel size 3 mm</a:t>
            </a:r>
          </a:p>
          <a:p>
            <a:r>
              <a:rPr lang="en-US" dirty="0"/>
              <a:t>Aperture only allowed head scans</a:t>
            </a:r>
          </a:p>
          <a:p>
            <a:r>
              <a:rPr lang="en-US" dirty="0"/>
              <a:t>A single slice took 4 minutes, was at least 8 mm thick</a:t>
            </a:r>
          </a:p>
          <a:p>
            <a:r>
              <a:rPr lang="en-US" dirty="0"/>
              <a:t>7 minutes per slice to reconstruct</a:t>
            </a:r>
          </a:p>
          <a:p>
            <a:r>
              <a:rPr lang="en-US" dirty="0"/>
              <a:t>Hounsfield and Cormack shared the Nobel Prize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30126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 circa 1972</a:t>
            </a:r>
            <a:endParaRPr lang="en-CA" dirty="0"/>
          </a:p>
        </p:txBody>
      </p:sp>
      <p:pic>
        <p:nvPicPr>
          <p:cNvPr id="4" name="Picture 2" descr="\\Enterprise1\users2$\IWeir\My Documents\My Pictures\Pancreas\emiscanne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36129"/>
            <a:ext cx="4968552" cy="550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1454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 circa 1972</a:t>
            </a:r>
            <a:endParaRPr lang="en-CA" dirty="0"/>
          </a:p>
        </p:txBody>
      </p:sp>
      <p:pic>
        <p:nvPicPr>
          <p:cNvPr id="4" name="Picture 2" descr="\\ENTERPRISE1\USERS2$\IWeir\My Documents\My Pictures\Pancreas\EMICT4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2000" contrast="-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360594"/>
            <a:ext cx="4752527" cy="533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5712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 circa 2017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MDCT – up to 320 slices at once, in less than one second</a:t>
            </a:r>
          </a:p>
          <a:p>
            <a:r>
              <a:rPr lang="en-US" dirty="0"/>
              <a:t>Can image up to 45 cm in one rotation</a:t>
            </a:r>
          </a:p>
          <a:p>
            <a:r>
              <a:rPr lang="en-US" dirty="0"/>
              <a:t>Pixel size down to 0.3 mm</a:t>
            </a:r>
          </a:p>
          <a:p>
            <a:r>
              <a:rPr lang="en-US" dirty="0"/>
              <a:t>Able to freeze motion, depict tiny structures accurately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22567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CT depict GI Bleeding?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Reported over 80% accurate</a:t>
            </a:r>
          </a:p>
          <a:p>
            <a:r>
              <a:rPr lang="en-US" dirty="0"/>
              <a:t>May depict active bleeding</a:t>
            </a:r>
          </a:p>
          <a:p>
            <a:r>
              <a:rPr lang="en-US" dirty="0"/>
              <a:t>May depict abnormalities associated with bleeding (neoplasms, IBD, aorto-enteric fistula, varices or vascular lesions, diverticular disease)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33538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0" t="13199" r="4070" b="14409"/>
          <a:stretch/>
        </p:blipFill>
        <p:spPr>
          <a:xfrm>
            <a:off x="899592" y="203234"/>
            <a:ext cx="7704856" cy="62528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64088" y="6021288"/>
            <a:ext cx="206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Aorto-enteric fistula</a:t>
            </a:r>
            <a:endParaRPr lang="en-CA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 flipV="1">
            <a:off x="4752020" y="3181618"/>
            <a:ext cx="1764196" cy="1975574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5844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t="8868" r="20886" b="2630"/>
          <a:stretch/>
        </p:blipFill>
        <p:spPr>
          <a:xfrm>
            <a:off x="1763689" y="44624"/>
            <a:ext cx="5887712" cy="67786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5805264"/>
            <a:ext cx="3229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Crohn’s Disease, Terminal Ileum</a:t>
            </a:r>
            <a:endParaRPr lang="en-CA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2123728" y="4653136"/>
            <a:ext cx="1080120" cy="648072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49118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3"/>
          <a:stretch/>
        </p:blipFill>
        <p:spPr>
          <a:xfrm>
            <a:off x="697586" y="728115"/>
            <a:ext cx="6970758" cy="60852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7586" y="188640"/>
            <a:ext cx="25185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Massive</a:t>
            </a:r>
            <a:r>
              <a:rPr lang="en-US" dirty="0"/>
              <a:t> </a:t>
            </a:r>
            <a:r>
              <a:rPr lang="en-US" sz="2600" dirty="0"/>
              <a:t>Varices</a:t>
            </a:r>
            <a:endParaRPr lang="en-CA" sz="2600" dirty="0"/>
          </a:p>
        </p:txBody>
      </p:sp>
      <p:sp>
        <p:nvSpPr>
          <p:cNvPr id="10" name="TextBox 9"/>
          <p:cNvSpPr txBox="1"/>
          <p:nvPr/>
        </p:nvSpPr>
        <p:spPr>
          <a:xfrm>
            <a:off x="4182965" y="404664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 Junction</a:t>
            </a:r>
            <a:endParaRPr lang="en-CA" dirty="0"/>
          </a:p>
        </p:txBody>
      </p:sp>
      <p:sp>
        <p:nvSpPr>
          <p:cNvPr id="11" name="TextBox 10"/>
          <p:cNvSpPr txBox="1"/>
          <p:nvPr/>
        </p:nvSpPr>
        <p:spPr>
          <a:xfrm>
            <a:off x="107504" y="5445224"/>
            <a:ext cx="174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Caput Medusa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5237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692696"/>
            <a:ext cx="6048672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386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C6FFB-9B6B-46DC-B5CE-0AAA5FB9E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GI Perforation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E34535-79BA-4FC5-9395-D8073839D3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7" r="30855" b="4348"/>
          <a:stretch/>
        </p:blipFill>
        <p:spPr>
          <a:xfrm>
            <a:off x="0" y="1447800"/>
            <a:ext cx="4429472" cy="4429472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F53BDC-C0AD-4B43-9F81-25933CA7B89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CA" dirty="0"/>
              <a:t>Ulcer disease most common</a:t>
            </a:r>
          </a:p>
          <a:p>
            <a:r>
              <a:rPr lang="en-CA" dirty="0"/>
              <a:t>Diverticular rupture</a:t>
            </a:r>
          </a:p>
          <a:p>
            <a:r>
              <a:rPr lang="en-CA" dirty="0"/>
              <a:t>Trauma</a:t>
            </a:r>
          </a:p>
          <a:p>
            <a:r>
              <a:rPr lang="en-CA" dirty="0"/>
              <a:t>Iatrogenic</a:t>
            </a:r>
          </a:p>
          <a:p>
            <a:r>
              <a:rPr lang="en-CA" dirty="0"/>
              <a:t>Mortality up to 30-50%!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113704-3436-4F04-91D5-DE8361F18DF6}"/>
              </a:ext>
            </a:extLst>
          </p:cNvPr>
          <p:cNvSpPr txBox="1"/>
          <p:nvPr/>
        </p:nvSpPr>
        <p:spPr>
          <a:xfrm>
            <a:off x="395536" y="5877272"/>
            <a:ext cx="2304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Free Air under Diaphragm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3D25576-147C-4212-89C9-61F93031002D}"/>
              </a:ext>
            </a:extLst>
          </p:cNvPr>
          <p:cNvCxnSpPr/>
          <p:nvPr/>
        </p:nvCxnSpPr>
        <p:spPr bwMode="auto">
          <a:xfrm flipH="1" flipV="1">
            <a:off x="1043608" y="4581128"/>
            <a:ext cx="216024" cy="1224136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3721663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83357"/>
            <a:ext cx="5832648" cy="580796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754757"/>
          </a:xfrm>
        </p:spPr>
        <p:txBody>
          <a:bodyPr/>
          <a:lstStyle/>
          <a:p>
            <a:r>
              <a:rPr lang="en-US" dirty="0"/>
              <a:t>CT Colonography</a:t>
            </a: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3212976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Colon Cancer</a:t>
            </a:r>
            <a:endParaRPr lang="en-CA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2339752" y="2996952"/>
            <a:ext cx="1008112" cy="40069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76500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active bleeding on CT?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Ideally have non-contrast, arterial and delayed images</a:t>
            </a:r>
          </a:p>
          <a:p>
            <a:r>
              <a:rPr lang="en-US" dirty="0"/>
              <a:t>Able to see contrast extravasation as focal high attenuation, not seen on NC images, changing configuration over time in venous phase</a:t>
            </a:r>
          </a:p>
          <a:p>
            <a:r>
              <a:rPr lang="en-US" dirty="0"/>
              <a:t>Oral contrast, old barium, ingested material can cause confusion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17801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Diverticular Bleed</a:t>
            </a:r>
            <a:endParaRPr lang="en-CA" dirty="0"/>
          </a:p>
        </p:txBody>
      </p:sp>
      <p:pic>
        <p:nvPicPr>
          <p:cNvPr id="1026" name="Picture 2" descr="Z:\GI Update\CT14075649 Tic bleed 0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7" t="21584" r="9038" b="7724"/>
          <a:stretch/>
        </p:blipFill>
        <p:spPr bwMode="auto">
          <a:xfrm>
            <a:off x="1" y="1628800"/>
            <a:ext cx="4596712" cy="395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GI Update\CT14075649 Tic bleed 00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8" t="21584" r="8451" b="7724"/>
          <a:stretch/>
        </p:blipFill>
        <p:spPr bwMode="auto">
          <a:xfrm>
            <a:off x="4466688" y="1628800"/>
            <a:ext cx="4644008" cy="397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7584" y="6093296"/>
            <a:ext cx="3182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Subtle contrast in diverticulum</a:t>
            </a:r>
            <a:endParaRPr lang="en-CA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2915816" y="3607939"/>
            <a:ext cx="864096" cy="2269333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5436096" y="6093296"/>
            <a:ext cx="3223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Contrast pooling in bowel lumen</a:t>
            </a:r>
            <a:endParaRPr lang="en-CA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8028384" y="3501008"/>
            <a:ext cx="288032" cy="2376264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36095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Diverticular Bleed</a:t>
            </a:r>
            <a:endParaRPr lang="en-CA" dirty="0"/>
          </a:p>
        </p:txBody>
      </p:sp>
      <p:pic>
        <p:nvPicPr>
          <p:cNvPr id="4" name="Picture 4" descr="Z:\GI Update\CT14075649 Tic bleed 000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41377"/>
            <a:ext cx="5616623" cy="561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04248" y="4221088"/>
            <a:ext cx="2255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Contrast extravasation</a:t>
            </a:r>
            <a:endParaRPr lang="en-CA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5364088" y="4405754"/>
            <a:ext cx="1224136" cy="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82457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56184"/>
          </a:xfrm>
        </p:spPr>
        <p:txBody>
          <a:bodyPr/>
          <a:lstStyle/>
          <a:p>
            <a:r>
              <a:rPr lang="en-US" dirty="0"/>
              <a:t>Active Extravasation in Duodenum</a:t>
            </a:r>
            <a:endParaRPr lang="en-CA" dirty="0"/>
          </a:p>
        </p:txBody>
      </p:sp>
      <p:pic>
        <p:nvPicPr>
          <p:cNvPr id="4" name="Picture 4" descr="\\Enterprise1\users2$\IWeir\My Documents\DUOD EXTRAV'N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0" t="23860" r="6008" b="16142"/>
          <a:stretch/>
        </p:blipFill>
        <p:spPr bwMode="auto">
          <a:xfrm>
            <a:off x="1033670" y="1659835"/>
            <a:ext cx="6997147" cy="500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3356992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Active bleeding </a:t>
            </a:r>
            <a:endParaRPr lang="en-CA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1979712" y="3541658"/>
            <a:ext cx="1152128" cy="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8834694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Hyperdense clot in stomach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19601" r="2475" b="15693"/>
          <a:stretch/>
        </p:blipFill>
        <p:spPr>
          <a:xfrm>
            <a:off x="480059" y="1504798"/>
            <a:ext cx="7692341" cy="5236570"/>
          </a:xfrm>
        </p:spPr>
      </p:pic>
      <p:sp>
        <p:nvSpPr>
          <p:cNvPr id="5" name="TextBox 4"/>
          <p:cNvSpPr txBox="1"/>
          <p:nvPr/>
        </p:nvSpPr>
        <p:spPr>
          <a:xfrm>
            <a:off x="6876256" y="1772816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Clotted blood</a:t>
            </a:r>
            <a:endParaRPr lang="en-CA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6516216" y="2204864"/>
            <a:ext cx="936104" cy="864096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6563297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LGI Bleed Post-op Laparoscopy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3" t="19520" r="8654" b="16607"/>
          <a:stretch/>
        </p:blipFill>
        <p:spPr>
          <a:xfrm>
            <a:off x="0" y="2060848"/>
            <a:ext cx="4644008" cy="35191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" t="23469" r="12676" b="15748"/>
          <a:stretch/>
        </p:blipFill>
        <p:spPr>
          <a:xfrm>
            <a:off x="4644008" y="2060848"/>
            <a:ext cx="4499992" cy="34914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59632" y="6381328"/>
            <a:ext cx="7172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Active extravasation from trocar injury to </a:t>
            </a:r>
            <a:r>
              <a:rPr lang="en-US" sz="2400" dirty="0" err="1">
                <a:solidFill>
                  <a:schemeClr val="tx2"/>
                </a:solidFill>
              </a:rPr>
              <a:t>jejunem</a:t>
            </a:r>
            <a:endParaRPr lang="en-CA" sz="2400" dirty="0">
              <a:solidFill>
                <a:schemeClr val="tx2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 flipV="1">
            <a:off x="2843808" y="3645024"/>
            <a:ext cx="432048" cy="2448272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6804248" y="3429000"/>
            <a:ext cx="576064" cy="2592288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06118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OK,  but we already knew they were bleeding…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Once site is localized, hopefully can block off bleeding vessel for arterial bleeds</a:t>
            </a:r>
          </a:p>
          <a:p>
            <a:r>
              <a:rPr lang="en-US" dirty="0"/>
              <a:t>In case of variceal bleeding, can reduce portal pressure (TIPS), and/or occlude varices (coils, BRTO)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380248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Embolization Tools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Micro-catheters</a:t>
            </a:r>
          </a:p>
          <a:p>
            <a:r>
              <a:rPr lang="en-US" dirty="0"/>
              <a:t>Micro-coils</a:t>
            </a:r>
          </a:p>
          <a:p>
            <a:r>
              <a:rPr lang="en-US" dirty="0"/>
              <a:t>Particles</a:t>
            </a:r>
          </a:p>
          <a:p>
            <a:r>
              <a:rPr lang="en-US" dirty="0"/>
              <a:t>Gelfoam</a:t>
            </a:r>
          </a:p>
          <a:p>
            <a:r>
              <a:rPr lang="en-US" dirty="0"/>
              <a:t>Glue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45620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4193059" cy="61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" r="45371" b="-587"/>
          <a:stretch/>
        </p:blipFill>
        <p:spPr bwMode="auto">
          <a:xfrm>
            <a:off x="4300563" y="687421"/>
            <a:ext cx="4456597" cy="6118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1760" y="6165304"/>
            <a:ext cx="1396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6 Fr. catheter</a:t>
            </a:r>
            <a:endParaRPr lang="en-CA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10060" y="1340768"/>
            <a:ext cx="15824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Coaxial 3 Fr</a:t>
            </a:r>
          </a:p>
          <a:p>
            <a:r>
              <a:rPr lang="en-US" dirty="0">
                <a:solidFill>
                  <a:schemeClr val="bg2"/>
                </a:solidFill>
              </a:rPr>
              <a:t>Catheter</a:t>
            </a:r>
          </a:p>
          <a:p>
            <a:r>
              <a:rPr lang="en-US" dirty="0">
                <a:solidFill>
                  <a:schemeClr val="bg2"/>
                </a:solidFill>
              </a:rPr>
              <a:t>1 mm diameter</a:t>
            </a:r>
            <a:endParaRPr lang="en-CA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8064" y="5877272"/>
            <a:ext cx="1435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Fibered Coils</a:t>
            </a:r>
            <a:endParaRPr lang="en-CA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141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8ADCC-2D52-4A8E-8D0D-7D185EA36906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685800" y="188640"/>
            <a:ext cx="7772400" cy="1584176"/>
          </a:xfrm>
        </p:spPr>
        <p:txBody>
          <a:bodyPr/>
          <a:lstStyle/>
          <a:p>
            <a:r>
              <a:rPr lang="en-CA" dirty="0"/>
              <a:t>GI Perforation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759BA9-7275-4AC5-8263-BEA070CB90C0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1371600" y="1484784"/>
            <a:ext cx="6400800" cy="1224136"/>
          </a:xfrm>
        </p:spPr>
        <p:txBody>
          <a:bodyPr/>
          <a:lstStyle/>
          <a:p>
            <a:r>
              <a:rPr lang="en-CA" dirty="0"/>
              <a:t>CT often done to look for site of perf, abscess or other complications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8E1002-28A7-48D0-929C-99B9510BB9DD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5" r="37488"/>
          <a:stretch/>
        </p:blipFill>
        <p:spPr>
          <a:xfrm>
            <a:off x="5004048" y="2798904"/>
            <a:ext cx="4105182" cy="4038063"/>
          </a:xfr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53161003-C693-4FF8-9B45-6C626D4D5D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9" r="35177"/>
          <a:stretch/>
        </p:blipFill>
        <p:spPr bwMode="auto">
          <a:xfrm>
            <a:off x="0" y="2818768"/>
            <a:ext cx="4211960" cy="4018199"/>
          </a:xfrm>
          <a:prstGeom prst="rect">
            <a:avLst/>
          </a:prstGeom>
          <a:noFill/>
          <a:ln w="9525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634030-1314-4C8A-84F7-5FFD098FF6A9}"/>
              </a:ext>
            </a:extLst>
          </p:cNvPr>
          <p:cNvSpPr txBox="1"/>
          <p:nvPr/>
        </p:nvSpPr>
        <p:spPr>
          <a:xfrm>
            <a:off x="467544" y="3068960"/>
            <a:ext cx="947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Free Air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AC83A1F-67A1-4CBC-9962-724A49BE7E6D}"/>
              </a:ext>
            </a:extLst>
          </p:cNvPr>
          <p:cNvCxnSpPr/>
          <p:nvPr/>
        </p:nvCxnSpPr>
        <p:spPr bwMode="auto">
          <a:xfrm>
            <a:off x="1115616" y="3645024"/>
            <a:ext cx="576064" cy="216024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AEB91B3-5E27-4009-A4E9-EC767560083F}"/>
              </a:ext>
            </a:extLst>
          </p:cNvPr>
          <p:cNvSpPr txBox="1"/>
          <p:nvPr/>
        </p:nvSpPr>
        <p:spPr>
          <a:xfrm>
            <a:off x="5364088" y="2959112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Huge gastric ulcer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137325C-AC49-49F8-89A5-2D8236DD3F60}"/>
              </a:ext>
            </a:extLst>
          </p:cNvPr>
          <p:cNvSpPr/>
          <p:nvPr/>
        </p:nvSpPr>
        <p:spPr bwMode="auto">
          <a:xfrm>
            <a:off x="6732240" y="3645024"/>
            <a:ext cx="792088" cy="432048"/>
          </a:xfrm>
          <a:prstGeom prst="ellipse">
            <a:avLst/>
          </a:prstGeom>
          <a:noFill/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03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Embolization Particles</a:t>
            </a:r>
          </a:p>
        </p:txBody>
      </p:sp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0" y="3124200"/>
          <a:ext cx="4800600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5" name="Photo Editor Photo" r:id="rId4" imgW="3048426" imgH="2104762" progId="MSPhotoEd.3">
                  <p:embed/>
                </p:oleObj>
              </mc:Choice>
              <mc:Fallback>
                <p:oleObj name="Photo Editor Photo" r:id="rId4" imgW="3048426" imgH="210476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24200"/>
                        <a:ext cx="4800600" cy="373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8" name="Object 4"/>
          <p:cNvGraphicFramePr>
            <a:graphicFrameLocks noChangeAspect="1"/>
          </p:cNvGraphicFramePr>
          <p:nvPr/>
        </p:nvGraphicFramePr>
        <p:xfrm>
          <a:off x="4800600" y="3124200"/>
          <a:ext cx="4343400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6" name="Photo Editor Photo" r:id="rId6" imgW="2742857" imgH="2448267" progId="MSPhotoEd.3">
                  <p:embed/>
                </p:oleObj>
              </mc:Choice>
              <mc:Fallback>
                <p:oleObj name="Photo Editor Photo" r:id="rId6" imgW="2742857" imgH="244826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3124200"/>
                        <a:ext cx="4343400" cy="373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517525" y="2327275"/>
            <a:ext cx="3151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Calibrated microspheres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5241925" y="2251075"/>
            <a:ext cx="1919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PVA Particles</a:t>
            </a:r>
          </a:p>
        </p:txBody>
      </p:sp>
    </p:spTree>
    <p:extLst>
      <p:ext uri="{BB962C8B-B14F-4D97-AF65-F5344CB8AC3E}">
        <p14:creationId xmlns:p14="http://schemas.microsoft.com/office/powerpoint/2010/main" val="29592966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97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/>
              <a:t>Gelfoam</a:t>
            </a:r>
          </a:p>
        </p:txBody>
      </p:sp>
    </p:spTree>
    <p:extLst>
      <p:ext uri="{BB962C8B-B14F-4D97-AF65-F5344CB8AC3E}">
        <p14:creationId xmlns:p14="http://schemas.microsoft.com/office/powerpoint/2010/main" val="6378477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safetyfirstaid.co.uk/Images/Product/Default/xxlarge/M6411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1" b="6664"/>
          <a:stretch/>
        </p:blipFill>
        <p:spPr bwMode="auto">
          <a:xfrm>
            <a:off x="1403648" y="1808922"/>
            <a:ext cx="5686425" cy="46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Histoacryl Glue – mix with lipiodol for opacity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524176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Upper GI bleed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73 y.o. male</a:t>
            </a:r>
          </a:p>
          <a:p>
            <a:r>
              <a:rPr lang="en-US" altLang="en-US" dirty="0"/>
              <a:t>Melena, pale and weak</a:t>
            </a:r>
          </a:p>
          <a:p>
            <a:r>
              <a:rPr lang="en-US" altLang="en-US" dirty="0"/>
              <a:t>Duodenal bleed seen endoscopically</a:t>
            </a:r>
          </a:p>
          <a:p>
            <a:r>
              <a:rPr lang="en-US" altLang="en-US" dirty="0"/>
              <a:t>Unable to control with adrenaline/saline injection</a:t>
            </a:r>
          </a:p>
          <a:p>
            <a:r>
              <a:rPr lang="en-US" altLang="en-US" dirty="0"/>
              <a:t>COPD</a:t>
            </a:r>
          </a:p>
        </p:txBody>
      </p:sp>
    </p:spTree>
    <p:extLst>
      <p:ext uri="{BB962C8B-B14F-4D97-AF65-F5344CB8AC3E}">
        <p14:creationId xmlns:p14="http://schemas.microsoft.com/office/powerpoint/2010/main" val="29621050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\\Enterprise1\users2$\IWeir\My Documents\GDA Bleed 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0" t="10021" r="10669" b="9768"/>
          <a:stretch/>
        </p:blipFill>
        <p:spPr bwMode="auto">
          <a:xfrm>
            <a:off x="467544" y="332656"/>
            <a:ext cx="7992888" cy="631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9028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\\Enterprise1\users2$\IWeir\My Documents\GDA Bleed 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4" t="9905" r="10804" b="9905"/>
          <a:stretch/>
        </p:blipFill>
        <p:spPr bwMode="auto">
          <a:xfrm>
            <a:off x="395536" y="319449"/>
            <a:ext cx="7992888" cy="621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0589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\\Enterprise1\users2$\IWeir\My Documents\GDA Bleed 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5" t="9938" r="10973" b="9875"/>
          <a:stretch/>
        </p:blipFill>
        <p:spPr bwMode="auto">
          <a:xfrm>
            <a:off x="323528" y="332655"/>
            <a:ext cx="7802014" cy="626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9183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\\Enterprise1\users2$\IWeir\My Documents\GDA Coile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" t="7895" r="6304" b="8214"/>
          <a:stretch/>
        </p:blipFill>
        <p:spPr bwMode="auto">
          <a:xfrm>
            <a:off x="566530" y="260648"/>
            <a:ext cx="8001000" cy="633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8061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UGI Bleed - Case 2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83 year old woman</a:t>
            </a:r>
          </a:p>
          <a:p>
            <a:r>
              <a:rPr lang="en-US" altLang="en-US" dirty="0"/>
              <a:t>Melena for 3 days</a:t>
            </a:r>
          </a:p>
          <a:p>
            <a:r>
              <a:rPr lang="en-US" altLang="en-US" dirty="0"/>
              <a:t>Hemoglobin 32, Hematocrit 0.10</a:t>
            </a:r>
          </a:p>
          <a:p>
            <a:r>
              <a:rPr lang="en-US" altLang="en-US" dirty="0"/>
              <a:t>COPD, ETOH abuse</a:t>
            </a:r>
          </a:p>
          <a:p>
            <a:r>
              <a:rPr lang="en-US" altLang="en-US" dirty="0"/>
              <a:t>CT shows active extravasation</a:t>
            </a:r>
          </a:p>
          <a:p>
            <a:r>
              <a:rPr lang="en-US" altLang="en-US" dirty="0"/>
              <a:t>Endoscopy with adrenalin and clips, rebled</a:t>
            </a:r>
          </a:p>
        </p:txBody>
      </p:sp>
    </p:spTree>
    <p:extLst>
      <p:ext uri="{BB962C8B-B14F-4D97-AF65-F5344CB8AC3E}">
        <p14:creationId xmlns:p14="http://schemas.microsoft.com/office/powerpoint/2010/main" val="33071278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538288"/>
          </a:xfrm>
        </p:spPr>
        <p:txBody>
          <a:bodyPr/>
          <a:lstStyle/>
          <a:p>
            <a:r>
              <a:rPr lang="en-US" altLang="en-US" dirty="0"/>
              <a:t>UGI BLEED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5562600"/>
            <a:ext cx="7772400" cy="914400"/>
          </a:xfrm>
        </p:spPr>
        <p:txBody>
          <a:bodyPr/>
          <a:lstStyle/>
          <a:p>
            <a:r>
              <a:rPr lang="en-US" altLang="en-US" dirty="0"/>
              <a:t>Duodenal extravasation</a:t>
            </a:r>
          </a:p>
        </p:txBody>
      </p:sp>
      <p:pic>
        <p:nvPicPr>
          <p:cNvPr id="40964" name="Picture 4" descr="\\Enterprise1\users2$\IWeir\My Documents\DUOD EXTRAV'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49" b="16142"/>
          <a:stretch>
            <a:fillRect/>
          </a:stretch>
        </p:blipFill>
        <p:spPr bwMode="auto">
          <a:xfrm>
            <a:off x="609600" y="1143000"/>
            <a:ext cx="76200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144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2FB95-F5AC-4853-BCB2-8EBAFF8C7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Ischemic Bowel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6EF2-2C17-4DB3-BF51-B0DB6A50E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Common in elderly, </a:t>
            </a:r>
            <a:r>
              <a:rPr lang="en-CA" dirty="0" err="1"/>
              <a:t>vasculopathic</a:t>
            </a:r>
            <a:r>
              <a:rPr lang="en-CA" dirty="0"/>
              <a:t> patients</a:t>
            </a:r>
          </a:p>
          <a:p>
            <a:r>
              <a:rPr lang="en-CA" dirty="0"/>
              <a:t>Diabetic, renal failure, smokers</a:t>
            </a:r>
          </a:p>
          <a:p>
            <a:r>
              <a:rPr lang="en-CA" dirty="0"/>
              <a:t>Present with chronic pain, weight loss, pain worse with eating</a:t>
            </a:r>
          </a:p>
          <a:p>
            <a:r>
              <a:rPr lang="en-CA" dirty="0"/>
              <a:t>“Fear of food”, because get intestinal angina after eating</a:t>
            </a:r>
          </a:p>
          <a:p>
            <a:r>
              <a:rPr lang="en-CA" dirty="0"/>
              <a:t>Also acute pain if acute embolic occlusion or thrombosis of pre-existing stenosis</a:t>
            </a:r>
          </a:p>
        </p:txBody>
      </p:sp>
    </p:spTree>
    <p:extLst>
      <p:ext uri="{BB962C8B-B14F-4D97-AF65-F5344CB8AC3E}">
        <p14:creationId xmlns:p14="http://schemas.microsoft.com/office/powerpoint/2010/main" val="37452803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\\Enterprise1\users2$\IWeir\My Documents\Tracker in G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15625" b="7813"/>
          <a:stretch>
            <a:fillRect/>
          </a:stretch>
        </p:blipFill>
        <p:spPr bwMode="auto">
          <a:xfrm>
            <a:off x="-381000" y="0"/>
            <a:ext cx="9525000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2667000" y="152400"/>
            <a:ext cx="419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dirty="0"/>
              <a:t>Micro-catheter in GDA</a:t>
            </a: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5436096" y="4724400"/>
            <a:ext cx="21602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/>
              <a:t>Clips localize site of bleed</a:t>
            </a:r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244187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8" grpId="0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\\Enterprise1\users2$\IWeir\My Documents\Coils in G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1" b="16406"/>
          <a:stretch>
            <a:fillRect/>
          </a:stretch>
        </p:blipFill>
        <p:spPr bwMode="auto">
          <a:xfrm>
            <a:off x="-304800" y="0"/>
            <a:ext cx="9753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2651125" y="6172200"/>
            <a:ext cx="3189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dirty="0"/>
              <a:t>GDA Occluded by Coils</a:t>
            </a:r>
          </a:p>
        </p:txBody>
      </p:sp>
    </p:spTree>
    <p:extLst>
      <p:ext uri="{BB962C8B-B14F-4D97-AF65-F5344CB8AC3E}">
        <p14:creationId xmlns:p14="http://schemas.microsoft.com/office/powerpoint/2010/main" val="40076469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2" r="21015"/>
          <a:stretch/>
        </p:blipFill>
        <p:spPr>
          <a:xfrm>
            <a:off x="3935578" y="0"/>
            <a:ext cx="4364091" cy="69223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08F8B5-8CF6-427E-934B-3A3B45B53ECC}"/>
              </a:ext>
            </a:extLst>
          </p:cNvPr>
          <p:cNvSpPr txBox="1"/>
          <p:nvPr/>
        </p:nvSpPr>
        <p:spPr>
          <a:xfrm>
            <a:off x="179512" y="1556792"/>
            <a:ext cx="374441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tx2"/>
                </a:solidFill>
              </a:rPr>
              <a:t>Lower GI Bleed</a:t>
            </a:r>
          </a:p>
          <a:p>
            <a:endParaRPr lang="en-CA" sz="4000" dirty="0">
              <a:solidFill>
                <a:schemeClr val="tx2"/>
              </a:solidFill>
            </a:endParaRPr>
          </a:p>
          <a:p>
            <a:r>
              <a:rPr lang="en-CA" sz="3600" dirty="0"/>
              <a:t>Inferior Mesenteric </a:t>
            </a:r>
          </a:p>
          <a:p>
            <a:r>
              <a:rPr lang="en-CA" sz="3600" dirty="0"/>
              <a:t>artery injection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64E679-95A8-48B7-BB18-8BD02C167B0C}"/>
              </a:ext>
            </a:extLst>
          </p:cNvPr>
          <p:cNvSpPr txBox="1"/>
          <p:nvPr/>
        </p:nvSpPr>
        <p:spPr>
          <a:xfrm>
            <a:off x="8388424" y="2060848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Bleed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1307491-1C79-4110-A402-323E61286CD1}"/>
              </a:ext>
            </a:extLst>
          </p:cNvPr>
          <p:cNvSpPr/>
          <p:nvPr/>
        </p:nvSpPr>
        <p:spPr bwMode="auto">
          <a:xfrm>
            <a:off x="6998262" y="1576155"/>
            <a:ext cx="1296144" cy="1080120"/>
          </a:xfrm>
          <a:prstGeom prst="ellipse">
            <a:avLst/>
          </a:prstGeom>
          <a:noFill/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77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3" r="15797"/>
          <a:stretch/>
        </p:blipFill>
        <p:spPr>
          <a:xfrm>
            <a:off x="2236304" y="0"/>
            <a:ext cx="46813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3878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2" r="21015"/>
          <a:stretch/>
        </p:blipFill>
        <p:spPr>
          <a:xfrm>
            <a:off x="2236304" y="0"/>
            <a:ext cx="432352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04248" y="1268760"/>
            <a:ext cx="22990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Can we get a </a:t>
            </a:r>
          </a:p>
          <a:p>
            <a:r>
              <a:rPr lang="en-US" sz="2400" dirty="0">
                <a:solidFill>
                  <a:schemeClr val="tx2"/>
                </a:solidFill>
              </a:rPr>
              <a:t>catheter to there?</a:t>
            </a:r>
            <a:endParaRPr lang="en-CA" sz="2400" dirty="0">
              <a:solidFill>
                <a:schemeClr val="tx2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5868144" y="1700808"/>
            <a:ext cx="691683" cy="214283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1501321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2" t="21982" r="24868" b="23243"/>
          <a:stretch/>
        </p:blipFill>
        <p:spPr>
          <a:xfrm>
            <a:off x="-396552" y="2038268"/>
            <a:ext cx="4763750" cy="48197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2" t="23243" r="22252" b="23603"/>
          <a:stretch/>
        </p:blipFill>
        <p:spPr>
          <a:xfrm>
            <a:off x="4297389" y="2073365"/>
            <a:ext cx="4816257" cy="48070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Micro-catheter and Coils</a:t>
            </a:r>
            <a:endParaRPr lang="en-CA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 flipV="1">
            <a:off x="7164288" y="4448134"/>
            <a:ext cx="936104" cy="1069098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H="1" flipV="1">
            <a:off x="7452320" y="4005064"/>
            <a:ext cx="792088" cy="144016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7452320" y="6021288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2 coils placed</a:t>
            </a:r>
            <a:endParaRPr lang="en-CA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62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Acute Pancreatitis 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7" b="5470"/>
          <a:stretch/>
        </p:blipFill>
        <p:spPr>
          <a:xfrm>
            <a:off x="971600" y="1772816"/>
            <a:ext cx="6924675" cy="48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422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Micro-catheter into false aneurysm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9" t="14884" r="10385" b="9424"/>
          <a:stretch/>
        </p:blipFill>
        <p:spPr>
          <a:xfrm>
            <a:off x="3826" y="1521503"/>
            <a:ext cx="4208133" cy="53364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6" t="13073" r="13524" b="8789"/>
          <a:stretch/>
        </p:blipFill>
        <p:spPr>
          <a:xfrm>
            <a:off x="4988243" y="1521503"/>
            <a:ext cx="4136564" cy="533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3164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5" t="25609" r="14022" b="21841"/>
          <a:stretch/>
        </p:blipFill>
        <p:spPr>
          <a:xfrm>
            <a:off x="1331640" y="1742303"/>
            <a:ext cx="5975453" cy="511569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Coils pack aneurysm and feeding vessel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969117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Difficult LGI Bleed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Vasculopath with prior AAA repair, bilateral AK Amputations, massive rectal bleed, in ICU – sent for CTA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70480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4DFA6-0B65-4974-B44F-F1302241D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Ischemic Small Bowel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2D2F3-5579-4EF7-B55E-2062D7C5FF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Very high mortality rate - &gt;50%</a:t>
            </a:r>
          </a:p>
          <a:p>
            <a:r>
              <a:rPr lang="en-CA" dirty="0"/>
              <a:t>Often challenging to recognize, need to think about it when no other good explanation for severe pain</a:t>
            </a:r>
          </a:p>
          <a:p>
            <a:r>
              <a:rPr lang="en-CA" dirty="0"/>
              <a:t>Need urgent treatment to avoid infarction of small bowel</a:t>
            </a:r>
          </a:p>
        </p:txBody>
      </p:sp>
    </p:spTree>
    <p:extLst>
      <p:ext uri="{BB962C8B-B14F-4D97-AF65-F5344CB8AC3E}">
        <p14:creationId xmlns:p14="http://schemas.microsoft.com/office/powerpoint/2010/main" val="17643192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-171400"/>
            <a:ext cx="7916416" cy="2306075"/>
          </a:xfrm>
        </p:spPr>
        <p:txBody>
          <a:bodyPr/>
          <a:lstStyle/>
          <a:p>
            <a:pPr marL="342900" lvl="0" indent="-342900">
              <a:spcBef>
                <a:spcPct val="20000"/>
              </a:spcBef>
            </a:pPr>
            <a:br>
              <a:rPr lang="en-US" sz="3200" dirty="0">
                <a:solidFill>
                  <a:srgbClr val="FFFFFF"/>
                </a:solidFill>
                <a:ea typeface="+mn-ea"/>
                <a:cs typeface="+mn-cs"/>
              </a:rPr>
            </a:b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03" r="6672" b="29655"/>
          <a:stretch/>
        </p:blipFill>
        <p:spPr>
          <a:xfrm>
            <a:off x="0" y="0"/>
            <a:ext cx="8892480" cy="39047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1520" y="5013177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tx2"/>
                </a:solidFill>
              </a:rPr>
              <a:t>Occluded IMA, occluded left internal iliac, aneurysm of right common and internal iliac, tight stenosis of origin of middle hemorrhoidal artery (bleeding vessel), active bleeding</a:t>
            </a:r>
            <a:endParaRPr lang="en-CA" sz="2400" dirty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87824" y="4286041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CTA Findings:</a:t>
            </a:r>
            <a:endParaRPr lang="en-CA" sz="2400" dirty="0">
              <a:solidFill>
                <a:schemeClr val="tx2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 flipV="1">
            <a:off x="4860032" y="2636912"/>
            <a:ext cx="1368152" cy="1656184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6444208" y="4293096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Extravasation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9967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49" b="21495"/>
          <a:stretch/>
        </p:blipFill>
        <p:spPr>
          <a:xfrm>
            <a:off x="-80310" y="836712"/>
            <a:ext cx="9224310" cy="48848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5656" y="6237312"/>
            <a:ext cx="4495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Contrast Extravasation into diaper!</a:t>
            </a:r>
            <a:endParaRPr lang="en-CA" dirty="0">
              <a:solidFill>
                <a:schemeClr val="tx2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3923928" y="4221088"/>
            <a:ext cx="432048" cy="1656184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25367438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53"/>
          <a:stretch/>
        </p:blipFill>
        <p:spPr>
          <a:xfrm>
            <a:off x="179512" y="116632"/>
            <a:ext cx="3812482" cy="46186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" t="33407" r="15391" b="23184"/>
          <a:stretch/>
        </p:blipFill>
        <p:spPr>
          <a:xfrm>
            <a:off x="3991994" y="110518"/>
            <a:ext cx="5014846" cy="46186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5229200"/>
            <a:ext cx="2087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Bleeding artery</a:t>
            </a:r>
            <a:endParaRPr lang="en-CA" sz="2400" dirty="0">
              <a:solidFill>
                <a:schemeClr val="tx2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827584" y="3129955"/>
            <a:ext cx="432048" cy="1656184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4644008" y="5013176"/>
            <a:ext cx="338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Tight stenosis at origin, </a:t>
            </a:r>
          </a:p>
          <a:p>
            <a:r>
              <a:rPr lang="en-US" sz="2400" dirty="0">
                <a:solidFill>
                  <a:schemeClr val="tx2"/>
                </a:solidFill>
              </a:rPr>
              <a:t>unlikely to get into it</a:t>
            </a:r>
            <a:endParaRPr lang="en-CA" sz="2400" dirty="0">
              <a:solidFill>
                <a:schemeClr val="tx2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 flipV="1">
            <a:off x="4644008" y="2276872"/>
            <a:ext cx="1296144" cy="2664296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2555776" y="6237312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Endoscopically clipped instead</a:t>
            </a:r>
            <a:endParaRPr lang="en-CA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20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Portal Hypertension</a:t>
            </a:r>
            <a:endParaRPr lang="en-CA" altLang="en-US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altLang="en-US" dirty="0"/>
              <a:t>Variceal Bleeding has a very high mortality rate</a:t>
            </a:r>
          </a:p>
          <a:p>
            <a:r>
              <a:rPr lang="en-CA" altLang="en-US" dirty="0"/>
              <a:t>Large drain on blood bank</a:t>
            </a:r>
          </a:p>
          <a:p>
            <a:r>
              <a:rPr lang="en-CA" altLang="en-US" dirty="0"/>
              <a:t>May be massive and dramatic, or slower but recalcitrant to treatment</a:t>
            </a:r>
          </a:p>
          <a:p>
            <a:r>
              <a:rPr lang="en-CA" altLang="en-US" dirty="0"/>
              <a:t>Usually treated with medical management, endoscopic sclerotherapy/banding</a:t>
            </a:r>
          </a:p>
          <a:p>
            <a:r>
              <a:rPr lang="en-CA" altLang="en-US" dirty="0"/>
              <a:t>If that fails, TIPS is next option</a:t>
            </a:r>
          </a:p>
          <a:p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394343470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TIPS</a:t>
            </a:r>
            <a:endParaRPr lang="en-CA" altLang="en-US" dirty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Transjugular Intrahepatic Portosystemic Shunt</a:t>
            </a:r>
          </a:p>
          <a:p>
            <a:r>
              <a:rPr lang="en-US" altLang="en-US" dirty="0"/>
              <a:t>Cannulate hepatic vein, place long needle down sheath and puncture liver parenchyma to get into portal vein branch</a:t>
            </a:r>
          </a:p>
          <a:p>
            <a:r>
              <a:rPr lang="en-US" altLang="en-US" dirty="0"/>
              <a:t>Dilate and stent tract, creating a shunt from portal vein to hepatic vein – percutaneous creation of a </a:t>
            </a:r>
            <a:r>
              <a:rPr lang="en-US" altLang="en-US" dirty="0" err="1"/>
              <a:t>porto-caval</a:t>
            </a:r>
            <a:r>
              <a:rPr lang="en-US" altLang="en-US" dirty="0"/>
              <a:t> shunt</a:t>
            </a:r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21133212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TIPS</a:t>
            </a:r>
            <a:endParaRPr lang="en-CA" altLang="en-US" dirty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Diversion of portal flow past diseased liver</a:t>
            </a:r>
          </a:p>
          <a:p>
            <a:r>
              <a:rPr lang="en-US" altLang="en-US" dirty="0"/>
              <a:t>Lessens portal pressure, so less variceal bleeding, less ascites production</a:t>
            </a:r>
          </a:p>
          <a:p>
            <a:r>
              <a:rPr lang="en-US" altLang="en-US" dirty="0"/>
              <a:t>Similar to sclerotherapy, diminishes drain on blood bank</a:t>
            </a:r>
          </a:p>
          <a:p>
            <a:r>
              <a:rPr lang="en-US" altLang="en-US" dirty="0"/>
              <a:t>Does not treat underlying disease, so no improvement in overall mortality</a:t>
            </a:r>
          </a:p>
          <a:p>
            <a:r>
              <a:rPr lang="en-US" altLang="en-US" dirty="0"/>
              <a:t>Bridge to transplant for some</a:t>
            </a:r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302753748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0"/>
            <a:ext cx="101346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338701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Z:\GI\TIPS  0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6" t="19395" r="36404" b="37454"/>
          <a:stretch/>
        </p:blipFill>
        <p:spPr bwMode="auto">
          <a:xfrm>
            <a:off x="1295636" y="1988840"/>
            <a:ext cx="6552728" cy="445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BEA5A28-0CE6-4759-98D9-134903609DF7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685800" y="404664"/>
            <a:ext cx="7772400" cy="792088"/>
          </a:xfrm>
        </p:spPr>
        <p:txBody>
          <a:bodyPr/>
          <a:lstStyle/>
          <a:p>
            <a:r>
              <a:rPr lang="en-CA" dirty="0"/>
              <a:t>TIPS in three easy steps </a:t>
            </a:r>
            <a:br>
              <a:rPr lang="en-CA" dirty="0"/>
            </a:br>
            <a:endParaRPr lang="en-CA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00C8616F-1794-4DB4-B828-2EA6747DCD34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1371600" y="908720"/>
            <a:ext cx="6400800" cy="1080120"/>
          </a:xfrm>
        </p:spPr>
        <p:txBody>
          <a:bodyPr/>
          <a:lstStyle/>
          <a:p>
            <a:r>
              <a:rPr lang="en-CA" dirty="0"/>
              <a:t>#1 – locate right hepatic vein</a:t>
            </a:r>
          </a:p>
        </p:txBody>
      </p:sp>
    </p:spTree>
    <p:extLst>
      <p:ext uri="{BB962C8B-B14F-4D97-AF65-F5344CB8AC3E}">
        <p14:creationId xmlns:p14="http://schemas.microsoft.com/office/powerpoint/2010/main" val="395453586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GI\TIPS 2 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2626" r="33466" b="22424"/>
          <a:stretch>
            <a:fillRect/>
          </a:stretch>
        </p:blipFill>
        <p:spPr bwMode="auto">
          <a:xfrm>
            <a:off x="1547664" y="1766991"/>
            <a:ext cx="6430878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330ADB-2F92-4D44-840C-8D4E6325A3ED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685800" y="0"/>
            <a:ext cx="7772400" cy="1268760"/>
          </a:xfrm>
        </p:spPr>
        <p:txBody>
          <a:bodyPr/>
          <a:lstStyle/>
          <a:p>
            <a:r>
              <a:rPr lang="en-CA" dirty="0"/>
              <a:t>TIPS in three easy steps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3B2624-4148-4CF4-8CB0-FB2B1D6B9A7A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1371600" y="980728"/>
            <a:ext cx="6400800" cy="1008112"/>
          </a:xfrm>
        </p:spPr>
        <p:txBody>
          <a:bodyPr/>
          <a:lstStyle/>
          <a:p>
            <a:r>
              <a:rPr lang="en-CA" dirty="0"/>
              <a:t>#2 – puncture into portal vein branch</a:t>
            </a:r>
          </a:p>
        </p:txBody>
      </p:sp>
    </p:spTree>
    <p:extLst>
      <p:ext uri="{BB962C8B-B14F-4D97-AF65-F5344CB8AC3E}">
        <p14:creationId xmlns:p14="http://schemas.microsoft.com/office/powerpoint/2010/main" val="389131501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Z:\GI\TIPS 3 00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7" t="14757" r="32674" b="22176"/>
          <a:stretch/>
        </p:blipFill>
        <p:spPr bwMode="auto">
          <a:xfrm>
            <a:off x="13356" y="2636912"/>
            <a:ext cx="4522763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F88F43-FE69-45C9-B092-84B32469432C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685800" y="188640"/>
            <a:ext cx="7772400" cy="1008112"/>
          </a:xfrm>
        </p:spPr>
        <p:txBody>
          <a:bodyPr/>
          <a:lstStyle/>
          <a:p>
            <a:r>
              <a:rPr lang="en-CA" dirty="0"/>
              <a:t>TIPS in three easy steps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ABF274-C0F2-4217-865B-1D347DB4F815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1371600" y="1052736"/>
            <a:ext cx="6400800" cy="1152128"/>
          </a:xfrm>
        </p:spPr>
        <p:txBody>
          <a:bodyPr/>
          <a:lstStyle/>
          <a:p>
            <a:r>
              <a:rPr lang="en-CA" dirty="0"/>
              <a:t>#3 – place stent across tract, dilate it</a:t>
            </a:r>
          </a:p>
        </p:txBody>
      </p:sp>
      <p:pic>
        <p:nvPicPr>
          <p:cNvPr id="5" name="Picture 2" descr="Z:\GI\TIPS 4 0001.jpg">
            <a:extLst>
              <a:ext uri="{FF2B5EF4-FFF2-40B4-BE49-F238E27FC236}">
                <a16:creationId xmlns:a16="http://schemas.microsoft.com/office/drawing/2014/main" id="{988EBF32-231B-48E8-9074-BE6E370439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0" t="21605" r="33477" b="20329"/>
          <a:stretch/>
        </p:blipFill>
        <p:spPr bwMode="auto">
          <a:xfrm>
            <a:off x="4145178" y="2636912"/>
            <a:ext cx="4968552" cy="423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761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A76F7-FED7-4F53-BBA5-A83454398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Abdominal Pain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EDB255-ED49-481F-8B31-FA20F68825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1244241"/>
            <a:ext cx="6753917" cy="561375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CAAD57-3450-4CB4-AA69-7B7F355A2787}"/>
              </a:ext>
            </a:extLst>
          </p:cNvPr>
          <p:cNvSpPr txBox="1"/>
          <p:nvPr/>
        </p:nvSpPr>
        <p:spPr>
          <a:xfrm>
            <a:off x="6501381" y="3212976"/>
            <a:ext cx="2463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Subtle air in bowel wall, lack of enhancement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772D76D-BCC3-4AE9-8905-CCFF8DD440A7}"/>
              </a:ext>
            </a:extLst>
          </p:cNvPr>
          <p:cNvCxnSpPr>
            <a:cxnSpLocks/>
          </p:cNvCxnSpPr>
          <p:nvPr/>
        </p:nvCxnSpPr>
        <p:spPr bwMode="auto">
          <a:xfrm flipH="1">
            <a:off x="4283968" y="3645024"/>
            <a:ext cx="1800200" cy="214283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23468853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60026-A68A-4452-8191-AD6C9E6DD321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685800" y="188640"/>
            <a:ext cx="7772400" cy="1080120"/>
          </a:xfrm>
        </p:spPr>
        <p:txBody>
          <a:bodyPr/>
          <a:lstStyle/>
          <a:p>
            <a:r>
              <a:rPr lang="en-CA" dirty="0"/>
              <a:t>TIPS</a:t>
            </a: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2D4BF1D3-C50B-4F24-AE36-8C72A1F2156D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1371600" y="1052736"/>
            <a:ext cx="6400800" cy="864096"/>
          </a:xfrm>
        </p:spPr>
        <p:txBody>
          <a:bodyPr/>
          <a:lstStyle/>
          <a:p>
            <a:r>
              <a:rPr lang="en-CA" dirty="0"/>
              <a:t>Cirrhosis, recurrent GI bleeds, ICU admissions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3ABFDB6-0488-45BC-8856-8AC9D8CAA38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7" t="14478" r="32398" b="9754"/>
          <a:stretch/>
        </p:blipFill>
        <p:spPr>
          <a:xfrm>
            <a:off x="1979712" y="2276872"/>
            <a:ext cx="5472112" cy="4581128"/>
          </a:xfrm>
        </p:spPr>
      </p:pic>
    </p:spTree>
    <p:extLst>
      <p:ext uri="{BB962C8B-B14F-4D97-AF65-F5344CB8AC3E}">
        <p14:creationId xmlns:p14="http://schemas.microsoft.com/office/powerpoint/2010/main" val="3923300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3EF5DC-74D1-46E5-A5DE-0472834ECD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2" t="3516" r="9702" b="16056"/>
          <a:stretch/>
        </p:blipFill>
        <p:spPr>
          <a:xfrm>
            <a:off x="1691680" y="1916832"/>
            <a:ext cx="5040560" cy="49411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9775A0-BAB0-43E4-B981-375C01358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TIPS shunt with persistent varices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199B99-CF5D-4F7F-8529-2E9523EA41EB}"/>
              </a:ext>
            </a:extLst>
          </p:cNvPr>
          <p:cNvSpPr txBox="1"/>
          <p:nvPr/>
        </p:nvSpPr>
        <p:spPr>
          <a:xfrm>
            <a:off x="1584776" y="4581128"/>
            <a:ext cx="1139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rgbClr val="C00000"/>
                </a:solidFill>
              </a:rPr>
              <a:t>Stent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DAE7DEA-1F24-467E-BF53-198C8B59C604}"/>
              </a:ext>
            </a:extLst>
          </p:cNvPr>
          <p:cNvCxnSpPr/>
          <p:nvPr/>
        </p:nvCxnSpPr>
        <p:spPr bwMode="auto">
          <a:xfrm>
            <a:off x="2699792" y="4797152"/>
            <a:ext cx="576064" cy="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rgbClr val="C00000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5493937-306A-4CA6-99B6-7CC9BECE0186}"/>
              </a:ext>
            </a:extLst>
          </p:cNvPr>
          <p:cNvSpPr txBox="1"/>
          <p:nvPr/>
        </p:nvSpPr>
        <p:spPr>
          <a:xfrm>
            <a:off x="4568842" y="2706015"/>
            <a:ext cx="2270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rgbClr val="C00000"/>
                </a:solidFill>
              </a:rPr>
              <a:t>Left gastric </a:t>
            </a:r>
          </a:p>
          <a:p>
            <a:r>
              <a:rPr lang="en-CA" sz="2400" dirty="0">
                <a:solidFill>
                  <a:srgbClr val="C00000"/>
                </a:solidFill>
              </a:rPr>
              <a:t>(coronary) Vein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E09013-0D2F-4B36-8769-B1450D919B77}"/>
              </a:ext>
            </a:extLst>
          </p:cNvPr>
          <p:cNvCxnSpPr>
            <a:cxnSpLocks/>
          </p:cNvCxnSpPr>
          <p:nvPr/>
        </p:nvCxnSpPr>
        <p:spPr bwMode="auto">
          <a:xfrm>
            <a:off x="5076690" y="3548797"/>
            <a:ext cx="627303" cy="1032331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rgbClr val="C00000"/>
            </a:solidFill>
            <a:prstDash val="solid"/>
            <a:round/>
            <a:headEnd type="none" w="sm" len="sm"/>
            <a:tailEnd type="triangle"/>
          </a:ln>
          <a:effectLst/>
        </p:spPr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BBC8BF3-41F2-4159-8D6A-6B20ADA5E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1916832"/>
            <a:ext cx="5041829" cy="477358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6DB1E84-6404-416F-A2D5-0DCB2C798C8F}"/>
              </a:ext>
            </a:extLst>
          </p:cNvPr>
          <p:cNvCxnSpPr>
            <a:cxnSpLocks/>
          </p:cNvCxnSpPr>
          <p:nvPr/>
        </p:nvCxnSpPr>
        <p:spPr bwMode="auto">
          <a:xfrm>
            <a:off x="2411760" y="5042793"/>
            <a:ext cx="576064" cy="1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rgbClr val="C00000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544F256-281A-40CF-8BED-A00AD83DCE5E}"/>
              </a:ext>
            </a:extLst>
          </p:cNvPr>
          <p:cNvSpPr txBox="1"/>
          <p:nvPr/>
        </p:nvSpPr>
        <p:spPr>
          <a:xfrm>
            <a:off x="6876256" y="2475182"/>
            <a:ext cx="3633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tx2"/>
                </a:solidFill>
              </a:rPr>
              <a:t>Para-esophageal</a:t>
            </a:r>
          </a:p>
          <a:p>
            <a:r>
              <a:rPr lang="en-CA" sz="2400" dirty="0">
                <a:solidFill>
                  <a:schemeClr val="tx2"/>
                </a:solidFill>
              </a:rPr>
              <a:t> varices still fill</a:t>
            </a:r>
          </a:p>
        </p:txBody>
      </p:sp>
    </p:spTree>
    <p:extLst>
      <p:ext uri="{BB962C8B-B14F-4D97-AF65-F5344CB8AC3E}">
        <p14:creationId xmlns:p14="http://schemas.microsoft.com/office/powerpoint/2010/main" val="302794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248CC-F85E-4C7B-A199-06E9AC741CB2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685800" y="116632"/>
            <a:ext cx="7772400" cy="1489611"/>
          </a:xfrm>
        </p:spPr>
        <p:txBody>
          <a:bodyPr/>
          <a:lstStyle/>
          <a:p>
            <a:r>
              <a:rPr lang="en-CA" dirty="0"/>
              <a:t>Occlude varices with coils, plugs, </a:t>
            </a:r>
            <a:r>
              <a:rPr lang="en-CA" dirty="0" err="1"/>
              <a:t>sclerosants</a:t>
            </a:r>
            <a:endParaRPr lang="en-CA" dirty="0"/>
          </a:p>
        </p:txBody>
      </p:sp>
      <p:sp>
        <p:nvSpPr>
          <p:cNvPr id="16" name="Subtitle 15">
            <a:extLst>
              <a:ext uri="{FF2B5EF4-FFF2-40B4-BE49-F238E27FC236}">
                <a16:creationId xmlns:a16="http://schemas.microsoft.com/office/drawing/2014/main" id="{4C71DFB6-C64B-4FAF-85AA-42B077A0AE15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1371600" y="1606244"/>
            <a:ext cx="6400800" cy="827504"/>
          </a:xfrm>
        </p:spPr>
        <p:txBody>
          <a:bodyPr/>
          <a:lstStyle/>
          <a:p>
            <a:pPr algn="l"/>
            <a:r>
              <a:rPr lang="en-CA" dirty="0"/>
              <a:t>No more variceal filling, antegrade flow thru shunt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733FB7-BC32-415C-8526-D7B6ABE97C1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6" t="4849" r="9978"/>
          <a:stretch/>
        </p:blipFill>
        <p:spPr>
          <a:xfrm>
            <a:off x="5038725" y="2659063"/>
            <a:ext cx="4105275" cy="423862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D2DAF8-A1D0-44CF-982D-A637386964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3" t="1434" r="11346" b="29414"/>
          <a:stretch/>
        </p:blipFill>
        <p:spPr>
          <a:xfrm>
            <a:off x="82678" y="2666630"/>
            <a:ext cx="4547937" cy="42484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CCA415-4C81-43C8-973D-BCF815ECBD7C}"/>
              </a:ext>
            </a:extLst>
          </p:cNvPr>
          <p:cNvSpPr txBox="1"/>
          <p:nvPr/>
        </p:nvSpPr>
        <p:spPr>
          <a:xfrm>
            <a:off x="1259632" y="4783705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Coils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72F2E11-2138-4CBA-88AC-8F0A5C574161}"/>
              </a:ext>
            </a:extLst>
          </p:cNvPr>
          <p:cNvCxnSpPr/>
          <p:nvPr/>
        </p:nvCxnSpPr>
        <p:spPr bwMode="auto">
          <a:xfrm flipV="1">
            <a:off x="2051720" y="3933056"/>
            <a:ext cx="360040" cy="648072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89B043F-B3CB-4416-9955-7B0ECE0F1181}"/>
              </a:ext>
            </a:extLst>
          </p:cNvPr>
          <p:cNvCxnSpPr/>
          <p:nvPr/>
        </p:nvCxnSpPr>
        <p:spPr bwMode="auto">
          <a:xfrm>
            <a:off x="2123728" y="4968371"/>
            <a:ext cx="792088" cy="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DB90D28-D52F-4C35-8D13-49575427BF68}"/>
              </a:ext>
            </a:extLst>
          </p:cNvPr>
          <p:cNvSpPr txBox="1"/>
          <p:nvPr/>
        </p:nvSpPr>
        <p:spPr>
          <a:xfrm>
            <a:off x="5148064" y="6381328"/>
            <a:ext cx="1748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Vascular Plug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2EA6A1E-C85C-4056-92CC-6E4347659A22}"/>
              </a:ext>
            </a:extLst>
          </p:cNvPr>
          <p:cNvCxnSpPr/>
          <p:nvPr/>
        </p:nvCxnSpPr>
        <p:spPr bwMode="auto">
          <a:xfrm flipV="1">
            <a:off x="6660232" y="5877272"/>
            <a:ext cx="936104" cy="648072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23208901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6357F-8E35-4079-B21C-B75D997E3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Blood and Guts</a:t>
            </a:r>
            <a:br>
              <a:rPr lang="en-CA" dirty="0"/>
            </a:br>
            <a:r>
              <a:rPr lang="en-CA" dirty="0"/>
              <a:t>Part Two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B3C7FC-5180-4B5B-B250-CA9C5AF84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Maybe another time</a:t>
            </a:r>
          </a:p>
          <a:p>
            <a:r>
              <a:rPr lang="en-CA" dirty="0"/>
              <a:t>Thank you for your attention!</a:t>
            </a:r>
          </a:p>
          <a:p>
            <a:r>
              <a:rPr lang="en-CA" dirty="0"/>
              <a:t>Questions???</a:t>
            </a:r>
          </a:p>
        </p:txBody>
      </p:sp>
    </p:spTree>
    <p:extLst>
      <p:ext uri="{BB962C8B-B14F-4D97-AF65-F5344CB8AC3E}">
        <p14:creationId xmlns:p14="http://schemas.microsoft.com/office/powerpoint/2010/main" val="214586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7B94F-0B3C-4CE7-A6C2-7263C4973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Tight Celiac &amp; SMA </a:t>
            </a:r>
            <a:r>
              <a:rPr lang="en-CA" dirty="0" err="1"/>
              <a:t>stenoses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297D89-6E30-4E97-B43F-CE50543B18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5" r="15093"/>
          <a:stretch/>
        </p:blipFill>
        <p:spPr>
          <a:xfrm>
            <a:off x="4290646" y="1246130"/>
            <a:ext cx="4824536" cy="6143625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064295-94D3-4669-925D-868DA807DB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0" r="20952"/>
          <a:stretch/>
        </p:blipFill>
        <p:spPr>
          <a:xfrm>
            <a:off x="11977" y="1268760"/>
            <a:ext cx="4104456" cy="5976664"/>
          </a:xfr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7DCE507-C110-45CB-8834-9846DB476878}"/>
              </a:ext>
            </a:extLst>
          </p:cNvPr>
          <p:cNvCxnSpPr/>
          <p:nvPr/>
        </p:nvCxnSpPr>
        <p:spPr bwMode="auto">
          <a:xfrm>
            <a:off x="1403648" y="2636912"/>
            <a:ext cx="288032" cy="576064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708D13-59D7-49E2-98CE-A8E97BB0E8EB}"/>
              </a:ext>
            </a:extLst>
          </p:cNvPr>
          <p:cNvCxnSpPr/>
          <p:nvPr/>
        </p:nvCxnSpPr>
        <p:spPr bwMode="auto">
          <a:xfrm flipV="1">
            <a:off x="1475656" y="4058580"/>
            <a:ext cx="288032" cy="738572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6E9D653-38FA-4F48-BA85-89DE113760D3}"/>
              </a:ext>
            </a:extLst>
          </p:cNvPr>
          <p:cNvSpPr txBox="1"/>
          <p:nvPr/>
        </p:nvSpPr>
        <p:spPr>
          <a:xfrm>
            <a:off x="4572000" y="2708920"/>
            <a:ext cx="1544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/>
              <a:t>SMA Stent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1B00C48-7427-4567-9523-2BBDD910A20C}"/>
              </a:ext>
            </a:extLst>
          </p:cNvPr>
          <p:cNvCxnSpPr/>
          <p:nvPr/>
        </p:nvCxnSpPr>
        <p:spPr bwMode="auto">
          <a:xfrm>
            <a:off x="5868144" y="3212976"/>
            <a:ext cx="504056" cy="144016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9785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1362</TotalTime>
  <Words>1483</Words>
  <Application>Microsoft Office PowerPoint</Application>
  <PresentationFormat>On-screen Show (4:3)</PresentationFormat>
  <Paragraphs>287</Paragraphs>
  <Slides>83</Slides>
  <Notes>12</Notes>
  <HiddenSlides>7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9" baseType="lpstr">
      <vt:lpstr>Arial</vt:lpstr>
      <vt:lpstr>Calibri</vt:lpstr>
      <vt:lpstr>Times New Roman</vt:lpstr>
      <vt:lpstr>Wingdings</vt:lpstr>
      <vt:lpstr>Blue Diagonal</vt:lpstr>
      <vt:lpstr>Photo Editor Photo</vt:lpstr>
      <vt:lpstr>Blood and Guts Radiology in GI Emergencies</vt:lpstr>
      <vt:lpstr>PowerPoint Presentation</vt:lpstr>
      <vt:lpstr>Spectrum of Problems</vt:lpstr>
      <vt:lpstr>GI Perforation</vt:lpstr>
      <vt:lpstr>GI Perforation</vt:lpstr>
      <vt:lpstr>Ischemic Bowel</vt:lpstr>
      <vt:lpstr>Ischemic Small Bowel</vt:lpstr>
      <vt:lpstr>Abdominal Pain</vt:lpstr>
      <vt:lpstr>Tight Celiac &amp; SMA stenoses</vt:lpstr>
      <vt:lpstr>Angioplasty and Stenting of Mesenteric Ischemia</vt:lpstr>
      <vt:lpstr>Ischemic gut – a less happy ending</vt:lpstr>
      <vt:lpstr>Embolic SMA Occlusion</vt:lpstr>
      <vt:lpstr>Occluded SMA, no venous return from SMV</vt:lpstr>
      <vt:lpstr>GI Bleeding</vt:lpstr>
      <vt:lpstr>GI Bleeding</vt:lpstr>
      <vt:lpstr>GI Bleeding</vt:lpstr>
      <vt:lpstr>Causes of UGI Bleeding</vt:lpstr>
      <vt:lpstr>Causes of LGI Bleeding</vt:lpstr>
      <vt:lpstr>GI Bleeding</vt:lpstr>
      <vt:lpstr>When to turn to Radiology</vt:lpstr>
      <vt:lpstr>What can Radiology Offer?</vt:lpstr>
      <vt:lpstr>Diagnostic Radiology</vt:lpstr>
      <vt:lpstr>Scintigraphy</vt:lpstr>
      <vt:lpstr>Scintigraphy</vt:lpstr>
      <vt:lpstr>Colonic bleed - scintigraphy</vt:lpstr>
      <vt:lpstr>Meckel’s Scans</vt:lpstr>
      <vt:lpstr>Meckel’s</vt:lpstr>
      <vt:lpstr>Meckel’s</vt:lpstr>
      <vt:lpstr>Angiography</vt:lpstr>
      <vt:lpstr>CT Angiography</vt:lpstr>
      <vt:lpstr>CT circa 1972</vt:lpstr>
      <vt:lpstr>CT circa 1972</vt:lpstr>
      <vt:lpstr>CT circa 1972</vt:lpstr>
      <vt:lpstr>CT circa 2017</vt:lpstr>
      <vt:lpstr>Can CT depict GI Bleeding?</vt:lpstr>
      <vt:lpstr>PowerPoint Presentation</vt:lpstr>
      <vt:lpstr>PowerPoint Presentation</vt:lpstr>
      <vt:lpstr>PowerPoint Presentation</vt:lpstr>
      <vt:lpstr>PowerPoint Presentation</vt:lpstr>
      <vt:lpstr>CT Colonography</vt:lpstr>
      <vt:lpstr>What about active bleeding on CT?</vt:lpstr>
      <vt:lpstr>Diverticular Bleed</vt:lpstr>
      <vt:lpstr>Diverticular Bleed</vt:lpstr>
      <vt:lpstr>Active Extravasation in Duodenum</vt:lpstr>
      <vt:lpstr>Hyperdense clot in stomach</vt:lpstr>
      <vt:lpstr>LGI Bleed Post-op Laparoscopy</vt:lpstr>
      <vt:lpstr>OK,  but we already knew they were bleeding…</vt:lpstr>
      <vt:lpstr>Embolization Tools</vt:lpstr>
      <vt:lpstr>PowerPoint Presentation</vt:lpstr>
      <vt:lpstr>Embolization Particles</vt:lpstr>
      <vt:lpstr>Gelfoam</vt:lpstr>
      <vt:lpstr>Histoacryl Glue – mix with lipiodol for opacity</vt:lpstr>
      <vt:lpstr>Upper GI bleed</vt:lpstr>
      <vt:lpstr>PowerPoint Presentation</vt:lpstr>
      <vt:lpstr>PowerPoint Presentation</vt:lpstr>
      <vt:lpstr>PowerPoint Presentation</vt:lpstr>
      <vt:lpstr>PowerPoint Presentation</vt:lpstr>
      <vt:lpstr>UGI Bleed - Case 2</vt:lpstr>
      <vt:lpstr>UGI BLEED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Micro-catheter and Coils</vt:lpstr>
      <vt:lpstr>Acute Pancreatitis </vt:lpstr>
      <vt:lpstr>Micro-catheter into false aneurysm</vt:lpstr>
      <vt:lpstr>Coils pack aneurysm and feeding vessel</vt:lpstr>
      <vt:lpstr>Difficult LGI Bleed</vt:lpstr>
      <vt:lpstr> </vt:lpstr>
      <vt:lpstr>PowerPoint Presentation</vt:lpstr>
      <vt:lpstr>PowerPoint Presentation</vt:lpstr>
      <vt:lpstr>Portal Hypertension</vt:lpstr>
      <vt:lpstr>TIPS</vt:lpstr>
      <vt:lpstr>TIPS</vt:lpstr>
      <vt:lpstr>PowerPoint Presentation</vt:lpstr>
      <vt:lpstr>TIPS in three easy steps  </vt:lpstr>
      <vt:lpstr>TIPS in three easy steps</vt:lpstr>
      <vt:lpstr>TIPS in three easy steps</vt:lpstr>
      <vt:lpstr>TIPS</vt:lpstr>
      <vt:lpstr>TIPS shunt with persistent varices</vt:lpstr>
      <vt:lpstr>Occlude varices with coils, plugs, sclerosants</vt:lpstr>
      <vt:lpstr>Blood and Guts Part Two</vt:lpstr>
    </vt:vector>
  </TitlesOfParts>
  <Company>Vancouver Island Health Authority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Radiologic Diagnosis and Treatment of GI Bleeding</dc:title>
  <dc:creator>Windows User</dc:creator>
  <cp:lastModifiedBy>miranda boyer</cp:lastModifiedBy>
  <cp:revision>38</cp:revision>
  <dcterms:created xsi:type="dcterms:W3CDTF">2015-09-20T21:48:47Z</dcterms:created>
  <dcterms:modified xsi:type="dcterms:W3CDTF">2017-09-20T15:59:48Z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