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63.jpg" ContentType="image/gif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3"/>
  </p:notesMasterIdLst>
  <p:handoutMasterIdLst>
    <p:handoutMasterId r:id="rId84"/>
  </p:handoutMasterIdLst>
  <p:sldIdLst>
    <p:sldId id="256" r:id="rId2"/>
    <p:sldId id="257" r:id="rId3"/>
    <p:sldId id="258" r:id="rId4"/>
    <p:sldId id="265" r:id="rId5"/>
    <p:sldId id="264" r:id="rId6"/>
    <p:sldId id="327" r:id="rId7"/>
    <p:sldId id="263" r:id="rId8"/>
    <p:sldId id="334" r:id="rId9"/>
    <p:sldId id="267" r:id="rId10"/>
    <p:sldId id="330" r:id="rId11"/>
    <p:sldId id="286" r:id="rId12"/>
    <p:sldId id="287" r:id="rId13"/>
    <p:sldId id="288" r:id="rId14"/>
    <p:sldId id="329" r:id="rId15"/>
    <p:sldId id="291" r:id="rId16"/>
    <p:sldId id="268" r:id="rId17"/>
    <p:sldId id="289" r:id="rId18"/>
    <p:sldId id="340" r:id="rId19"/>
    <p:sldId id="290" r:id="rId20"/>
    <p:sldId id="269" r:id="rId21"/>
    <p:sldId id="292" r:id="rId22"/>
    <p:sldId id="293" r:id="rId23"/>
    <p:sldId id="295" r:id="rId24"/>
    <p:sldId id="331" r:id="rId25"/>
    <p:sldId id="294" r:id="rId26"/>
    <p:sldId id="332" r:id="rId27"/>
    <p:sldId id="333" r:id="rId28"/>
    <p:sldId id="335" r:id="rId29"/>
    <p:sldId id="336" r:id="rId30"/>
    <p:sldId id="337" r:id="rId31"/>
    <p:sldId id="338" r:id="rId32"/>
    <p:sldId id="271" r:id="rId33"/>
    <p:sldId id="339" r:id="rId34"/>
    <p:sldId id="272" r:id="rId35"/>
    <p:sldId id="296" r:id="rId36"/>
    <p:sldId id="297" r:id="rId37"/>
    <p:sldId id="298" r:id="rId38"/>
    <p:sldId id="341" r:id="rId39"/>
    <p:sldId id="342" r:id="rId40"/>
    <p:sldId id="346" r:id="rId41"/>
    <p:sldId id="343" r:id="rId42"/>
    <p:sldId id="344" r:id="rId43"/>
    <p:sldId id="345" r:id="rId44"/>
    <p:sldId id="299" r:id="rId45"/>
    <p:sldId id="347" r:id="rId46"/>
    <p:sldId id="274" r:id="rId47"/>
    <p:sldId id="348" r:id="rId48"/>
    <p:sldId id="353" r:id="rId49"/>
    <p:sldId id="351" r:id="rId50"/>
    <p:sldId id="352" r:id="rId51"/>
    <p:sldId id="349" r:id="rId52"/>
    <p:sldId id="275" r:id="rId53"/>
    <p:sldId id="305" r:id="rId54"/>
    <p:sldId id="276" r:id="rId55"/>
    <p:sldId id="284" r:id="rId56"/>
    <p:sldId id="277" r:id="rId57"/>
    <p:sldId id="316" r:id="rId58"/>
    <p:sldId id="307" r:id="rId59"/>
    <p:sldId id="317" r:id="rId60"/>
    <p:sldId id="308" r:id="rId61"/>
    <p:sldId id="318" r:id="rId62"/>
    <p:sldId id="278" r:id="rId63"/>
    <p:sldId id="309" r:id="rId64"/>
    <p:sldId id="310" r:id="rId65"/>
    <p:sldId id="322" r:id="rId66"/>
    <p:sldId id="311" r:id="rId67"/>
    <p:sldId id="323" r:id="rId68"/>
    <p:sldId id="325" r:id="rId69"/>
    <p:sldId id="279" r:id="rId70"/>
    <p:sldId id="312" r:id="rId71"/>
    <p:sldId id="313" r:id="rId72"/>
    <p:sldId id="326" r:id="rId73"/>
    <p:sldId id="315" r:id="rId74"/>
    <p:sldId id="321" r:id="rId75"/>
    <p:sldId id="282" r:id="rId76"/>
    <p:sldId id="320" r:id="rId77"/>
    <p:sldId id="280" r:id="rId78"/>
    <p:sldId id="319" r:id="rId79"/>
    <p:sldId id="281" r:id="rId80"/>
    <p:sldId id="262" r:id="rId81"/>
    <p:sldId id="328" r:id="rId8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08" autoAdjust="0"/>
    <p:restoredTop sz="93089"/>
  </p:normalViewPr>
  <p:slideViewPr>
    <p:cSldViewPr>
      <p:cViewPr>
        <p:scale>
          <a:sx n="89" d="100"/>
          <a:sy n="89" d="100"/>
        </p:scale>
        <p:origin x="-1699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D226C-8E94-4E80-821E-347C1706406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150DD-71CC-49CB-851F-E46A9FF93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65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E11EF22-1EC1-4063-8684-E788094AEC3D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FE7B40E-5397-4D79-A916-85A66DAEA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62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7B40E-5397-4D79-A916-85A66DAEAA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55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7B40E-5397-4D79-A916-85A66DAEAA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16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7B40E-5397-4D79-A916-85A66DAEAA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79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7B40E-5397-4D79-A916-85A66DAEAA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86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7B40E-5397-4D79-A916-85A66DAEAA9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6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3F3923D-DFF5-46EF-8A5C-CC2BC551BA73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56BF3033-374D-42E5-8F23-0DF42FB5F5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923D-DFF5-46EF-8A5C-CC2BC551BA73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56BF3033-374D-42E5-8F23-0DF42FB5F5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923D-DFF5-46EF-8A5C-CC2BC551BA73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56BF3033-374D-42E5-8F23-0DF42FB5F5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923D-DFF5-46EF-8A5C-CC2BC551BA73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56BF3033-374D-42E5-8F23-0DF42FB5F5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923D-DFF5-46EF-8A5C-CC2BC551BA73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56BF3033-374D-42E5-8F23-0DF42FB5F5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923D-DFF5-46EF-8A5C-CC2BC551BA73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56BF3033-374D-42E5-8F23-0DF42FB5F5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923D-DFF5-46EF-8A5C-CC2BC551BA73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56BF3033-374D-42E5-8F23-0DF42FB5F5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43F3923D-DFF5-46EF-8A5C-CC2BC551BA73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56BF3033-374D-42E5-8F23-0DF42FB5F5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923D-DFF5-46EF-8A5C-CC2BC551BA73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56BF3033-374D-42E5-8F23-0DF42FB5F5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64291" tIns="32146" rIns="64291" bIns="32146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28720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64291" tIns="32146" rIns="64291" bIns="32146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830240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923D-DFF5-46EF-8A5C-CC2BC551BA73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56BF3033-374D-42E5-8F23-0DF42FB5F5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923D-DFF5-46EF-8A5C-CC2BC551BA73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56BF3033-374D-42E5-8F23-0DF42FB5F5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923D-DFF5-46EF-8A5C-CC2BC551BA73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56BF3033-374D-42E5-8F23-0DF42FB5F5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923D-DFF5-46EF-8A5C-CC2BC551BA73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56BF3033-374D-42E5-8F23-0DF42FB5F5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923D-DFF5-46EF-8A5C-CC2BC551BA73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56BF3033-374D-42E5-8F23-0DF42FB5F5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923D-DFF5-46EF-8A5C-CC2BC551BA73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56BF3033-374D-42E5-8F23-0DF42FB5F5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923D-DFF5-46EF-8A5C-CC2BC551BA73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56BF3033-374D-42E5-8F23-0DF42FB5F5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923D-DFF5-46EF-8A5C-CC2BC551BA73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56BF3033-374D-42E5-8F23-0DF42FB5F5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43F3923D-DFF5-46EF-8A5C-CC2BC551BA73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56BF3033-374D-42E5-8F23-0DF42FB5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7" Type="http://schemas.openxmlformats.org/officeDocument/2006/relationships/image" Target="../media/image52.png"/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ti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Three Patients,</a:t>
            </a:r>
            <a:br>
              <a:rPr lang="en-CA" dirty="0" smtClean="0"/>
            </a:br>
            <a:r>
              <a:rPr lang="en-CA" dirty="0" smtClean="0"/>
              <a:t>Three Diseases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JP </a:t>
            </a:r>
            <a:r>
              <a:rPr lang="en-US" dirty="0" err="1" smtClean="0"/>
              <a:t>McGhie</a:t>
            </a:r>
            <a:endParaRPr lang="en-US" dirty="0"/>
          </a:p>
          <a:p>
            <a:r>
              <a:rPr lang="en-US" dirty="0" smtClean="0"/>
              <a:t>23 Sept 2017</a:t>
            </a:r>
            <a:endParaRPr lang="en-US" dirty="0"/>
          </a:p>
        </p:txBody>
      </p:sp>
      <p:pic>
        <p:nvPicPr>
          <p:cNvPr id="1026" name="Picture 2" descr="Image result for charlies angels shad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5200"/>
            <a:ext cx="270344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h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38200"/>
            <a:ext cx="3543300" cy="220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13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Bloodwork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HGB 89</a:t>
            </a:r>
          </a:p>
          <a:p>
            <a:r>
              <a:rPr lang="en-CA" dirty="0" smtClean="0"/>
              <a:t>MCV 72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9" y="2438400"/>
            <a:ext cx="5341825" cy="2133600"/>
          </a:xfrm>
        </p:spPr>
      </p:pic>
    </p:spTree>
    <p:extLst>
      <p:ext uri="{BB962C8B-B14F-4D97-AF65-F5344CB8AC3E}">
        <p14:creationId xmlns:p14="http://schemas.microsoft.com/office/powerpoint/2010/main" val="405559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Change in bowel habit</a:t>
            </a:r>
          </a:p>
          <a:p>
            <a:r>
              <a:rPr lang="en-US" dirty="0" smtClean="0"/>
              <a:t>Endoscopy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63" y="3040664"/>
            <a:ext cx="3636962" cy="2427672"/>
          </a:xfrm>
        </p:spPr>
      </p:pic>
    </p:spTree>
    <p:extLst>
      <p:ext uri="{BB962C8B-B14F-4D97-AF65-F5344CB8AC3E}">
        <p14:creationId xmlns:p14="http://schemas.microsoft.com/office/powerpoint/2010/main" val="220864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Change in bowel habit</a:t>
            </a:r>
          </a:p>
          <a:p>
            <a:r>
              <a:rPr lang="en-US" dirty="0" smtClean="0"/>
              <a:t>Endoscopy</a:t>
            </a:r>
          </a:p>
          <a:p>
            <a:r>
              <a:rPr lang="en-US" dirty="0" smtClean="0"/>
              <a:t>The metastatic work-up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514600"/>
            <a:ext cx="4869303" cy="2824707"/>
          </a:xfrm>
        </p:spPr>
      </p:pic>
    </p:spTree>
    <p:extLst>
      <p:ext uri="{BB962C8B-B14F-4D97-AF65-F5344CB8AC3E}">
        <p14:creationId xmlns:p14="http://schemas.microsoft.com/office/powerpoint/2010/main" val="194332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 in bowel habit</a:t>
            </a:r>
          </a:p>
          <a:p>
            <a:r>
              <a:rPr lang="en-US" dirty="0" smtClean="0"/>
              <a:t>Endoscopy</a:t>
            </a:r>
          </a:p>
          <a:p>
            <a:r>
              <a:rPr lang="en-US" dirty="0" smtClean="0"/>
              <a:t>The metastatic work-up</a:t>
            </a:r>
          </a:p>
          <a:p>
            <a:r>
              <a:rPr lang="en-US" dirty="0" smtClean="0"/>
              <a:t>Pathology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5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Staging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CA" dirty="0" smtClean="0"/>
              <a:t>T3 N1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36300894"/>
              </p:ext>
            </p:extLst>
          </p:nvPr>
        </p:nvGraphicFramePr>
        <p:xfrm>
          <a:off x="533400" y="2743200"/>
          <a:ext cx="3636962" cy="3687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481"/>
                <a:gridCol w="1818481"/>
              </a:tblGrid>
              <a:tr h="1212216">
                <a:tc>
                  <a:txBody>
                    <a:bodyPr/>
                    <a:lstStyle/>
                    <a:p>
                      <a:r>
                        <a:rPr lang="en-CA" dirty="0" smtClean="0"/>
                        <a:t>T Stage</a:t>
                      </a:r>
                      <a:endParaRPr lang="en-US" dirty="0"/>
                    </a:p>
                  </a:txBody>
                  <a:tcPr marL="152951" marR="152951"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N Stage</a:t>
                      </a:r>
                      <a:endParaRPr lang="en-US" dirty="0"/>
                    </a:p>
                  </a:txBody>
                  <a:tcPr marL="152951" marR="152951"/>
                </a:tc>
              </a:tr>
              <a:tr h="554990">
                <a:tc>
                  <a:txBody>
                    <a:bodyPr/>
                    <a:lstStyle/>
                    <a:p>
                      <a:r>
                        <a:rPr lang="en-CA" dirty="0" smtClean="0"/>
                        <a:t>T1- mucosa</a:t>
                      </a:r>
                      <a:endParaRPr lang="en-US" dirty="0"/>
                    </a:p>
                  </a:txBody>
                  <a:tcPr marL="152951" marR="152951"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N0</a:t>
                      </a:r>
                    </a:p>
                    <a:p>
                      <a:r>
                        <a:rPr lang="en-CA" dirty="0" smtClean="0"/>
                        <a:t>(no nodes)</a:t>
                      </a:r>
                      <a:endParaRPr lang="en-US" dirty="0"/>
                    </a:p>
                  </a:txBody>
                  <a:tcPr marL="152951" marR="152951"/>
                </a:tc>
              </a:tr>
              <a:tr h="554990">
                <a:tc>
                  <a:txBody>
                    <a:bodyPr/>
                    <a:lstStyle/>
                    <a:p>
                      <a:r>
                        <a:rPr lang="en-CA" dirty="0" smtClean="0"/>
                        <a:t>T2- muscle</a:t>
                      </a:r>
                      <a:endParaRPr lang="en-US" dirty="0"/>
                    </a:p>
                  </a:txBody>
                  <a:tcPr marL="152951" marR="152951"/>
                </a:tc>
                <a:tc>
                  <a:txBody>
                    <a:bodyPr/>
                    <a:lstStyle/>
                    <a:p>
                      <a:r>
                        <a:rPr lang="en-CA" b="1" dirty="0" smtClean="0"/>
                        <a:t>N1 </a:t>
                      </a:r>
                    </a:p>
                    <a:p>
                      <a:r>
                        <a:rPr lang="en-CA" b="1" dirty="0" smtClean="0"/>
                        <a:t>(1-3 nodes)</a:t>
                      </a:r>
                      <a:endParaRPr lang="en-US" b="1" dirty="0"/>
                    </a:p>
                  </a:txBody>
                  <a:tcPr marL="152951" marR="152951"/>
                </a:tc>
              </a:tr>
              <a:tr h="554990">
                <a:tc>
                  <a:txBody>
                    <a:bodyPr/>
                    <a:lstStyle/>
                    <a:p>
                      <a:r>
                        <a:rPr lang="en-CA" b="1" dirty="0" smtClean="0"/>
                        <a:t>T3- wrapping</a:t>
                      </a:r>
                      <a:endParaRPr lang="en-US" b="1" dirty="0"/>
                    </a:p>
                  </a:txBody>
                  <a:tcPr marL="152951" marR="152951"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N2</a:t>
                      </a:r>
                    </a:p>
                    <a:p>
                      <a:r>
                        <a:rPr lang="en-CA" dirty="0" smtClean="0"/>
                        <a:t>(4 or more)</a:t>
                      </a:r>
                      <a:endParaRPr lang="en-US" dirty="0"/>
                    </a:p>
                  </a:txBody>
                  <a:tcPr marL="152951" marR="152951"/>
                </a:tc>
              </a:tr>
              <a:tr h="554990">
                <a:tc>
                  <a:txBody>
                    <a:bodyPr/>
                    <a:lstStyle/>
                    <a:p>
                      <a:r>
                        <a:rPr lang="en-CA" dirty="0" smtClean="0"/>
                        <a:t>T4- outside</a:t>
                      </a:r>
                      <a:endParaRPr lang="en-US" dirty="0"/>
                    </a:p>
                  </a:txBody>
                  <a:tcPr marL="152951" marR="152951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52951" marR="152951"/>
                </a:tc>
              </a:tr>
            </a:tbl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"/>
          <a:stretch/>
        </p:blipFill>
        <p:spPr>
          <a:xfrm>
            <a:off x="4198425" y="3200400"/>
            <a:ext cx="4945575" cy="3352800"/>
          </a:xfrm>
        </p:spPr>
      </p:pic>
    </p:spTree>
    <p:extLst>
      <p:ext uri="{BB962C8B-B14F-4D97-AF65-F5344CB8AC3E}">
        <p14:creationId xmlns:p14="http://schemas.microsoft.com/office/powerpoint/2010/main" val="101829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Oncology Consultation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Resection doesn’t always equal cure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63" y="3345259"/>
            <a:ext cx="3636962" cy="1818481"/>
          </a:xfrm>
        </p:spPr>
      </p:pic>
    </p:spTree>
    <p:extLst>
      <p:ext uri="{BB962C8B-B14F-4D97-AF65-F5344CB8AC3E}">
        <p14:creationId xmlns:p14="http://schemas.microsoft.com/office/powerpoint/2010/main" val="417032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Oncology Consultation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Resection doesn’t always equal cure</a:t>
            </a:r>
          </a:p>
          <a:p>
            <a:r>
              <a:rPr lang="en-US" dirty="0" smtClean="0"/>
              <a:t>Do I have any risk factors?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67000"/>
            <a:ext cx="4310358" cy="2590800"/>
          </a:xfrm>
        </p:spPr>
      </p:pic>
    </p:spTree>
    <p:extLst>
      <p:ext uri="{BB962C8B-B14F-4D97-AF65-F5344CB8AC3E}">
        <p14:creationId xmlns:p14="http://schemas.microsoft.com/office/powerpoint/2010/main" val="212828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Oncology Consultation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Resection doesn’t always equal cure</a:t>
            </a:r>
          </a:p>
          <a:p>
            <a:r>
              <a:rPr lang="en-US" dirty="0" smtClean="0"/>
              <a:t>Do I have any risk factors?</a:t>
            </a:r>
          </a:p>
          <a:p>
            <a:r>
              <a:rPr lang="en-US" dirty="0" smtClean="0"/>
              <a:t>How does my family history fit in?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2667000"/>
            <a:ext cx="3981979" cy="2667000"/>
          </a:xfrm>
        </p:spPr>
      </p:pic>
    </p:spTree>
    <p:extLst>
      <p:ext uri="{BB962C8B-B14F-4D97-AF65-F5344CB8AC3E}">
        <p14:creationId xmlns:p14="http://schemas.microsoft.com/office/powerpoint/2010/main" val="88018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364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7410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Oncology Consultation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Resection doesn’t always equal cure</a:t>
            </a:r>
          </a:p>
          <a:p>
            <a:r>
              <a:rPr lang="en-US" dirty="0" smtClean="0"/>
              <a:t>Do I have any risk factors?</a:t>
            </a:r>
          </a:p>
          <a:p>
            <a:r>
              <a:rPr lang="en-US" dirty="0" smtClean="0"/>
              <a:t>How does my family history fit in?</a:t>
            </a:r>
          </a:p>
          <a:p>
            <a:r>
              <a:rPr lang="en-US" dirty="0" smtClean="0"/>
              <a:t>Why me?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63" y="3044781"/>
            <a:ext cx="3636962" cy="2419438"/>
          </a:xfrm>
        </p:spPr>
      </p:pic>
    </p:spTree>
    <p:extLst>
      <p:ext uri="{BB962C8B-B14F-4D97-AF65-F5344CB8AC3E}">
        <p14:creationId xmlns:p14="http://schemas.microsoft.com/office/powerpoint/2010/main" val="74158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 I have received speaker’s honoraria from the following companies: Amgen, Astra-Zeneca, Bayer, Celgene, </a:t>
            </a:r>
            <a:r>
              <a:rPr lang="en-CA" dirty="0" err="1"/>
              <a:t>Ipsen</a:t>
            </a:r>
            <a:r>
              <a:rPr lang="en-CA" dirty="0"/>
              <a:t>, Roche</a:t>
            </a:r>
          </a:p>
          <a:p>
            <a:r>
              <a:rPr lang="en-CA" dirty="0"/>
              <a:t>I am a clinical trial investigator and some of these trials have been industry sponsored</a:t>
            </a:r>
          </a:p>
          <a:p>
            <a:r>
              <a:rPr lang="en-CA" dirty="0"/>
              <a:t>Each year I request funds from multiple industry partners to sponsor the Vancouver Island Oncology Conference (VIONC</a:t>
            </a:r>
            <a:r>
              <a:rPr lang="en-CA" dirty="0" smtClean="0"/>
              <a:t>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6763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Risk of recurrence is the starting point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743200"/>
            <a:ext cx="3242169" cy="1823720"/>
          </a:xfrm>
        </p:spPr>
      </p:pic>
    </p:spTree>
    <p:extLst>
      <p:ext uri="{BB962C8B-B14F-4D97-AF65-F5344CB8AC3E}">
        <p14:creationId xmlns:p14="http://schemas.microsoft.com/office/powerpoint/2010/main" val="160578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Risk of recurrence is the starting point</a:t>
            </a:r>
          </a:p>
          <a:p>
            <a:r>
              <a:rPr lang="en-CA" dirty="0" smtClean="0"/>
              <a:t>One drug or two?</a:t>
            </a:r>
            <a:endParaRPr lang="en-US" dirty="0" smtClean="0"/>
          </a:p>
          <a:p>
            <a:r>
              <a:rPr lang="en-US" dirty="0" smtClean="0"/>
              <a:t>You “pay” for each treatment (in risk)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63" y="2796078"/>
            <a:ext cx="3636962" cy="2916843"/>
          </a:xfrm>
        </p:spPr>
      </p:pic>
    </p:spTree>
    <p:extLst>
      <p:ext uri="{BB962C8B-B14F-4D97-AF65-F5344CB8AC3E}">
        <p14:creationId xmlns:p14="http://schemas.microsoft.com/office/powerpoint/2010/main" val="34080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Choices: when are these options not available?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Unwell</a:t>
            </a:r>
          </a:p>
          <a:p>
            <a:r>
              <a:rPr lang="en-US" dirty="0" smtClean="0"/>
              <a:t>?Elderly</a:t>
            </a:r>
            <a:endParaRPr lang="en-US" dirty="0" smtClean="0"/>
          </a:p>
          <a:p>
            <a:r>
              <a:rPr lang="en-US" dirty="0"/>
              <a:t>L</a:t>
            </a:r>
            <a:r>
              <a:rPr lang="en-US" dirty="0" smtClean="0"/>
              <a:t>ate referrals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672556"/>
            <a:ext cx="2895600" cy="2895600"/>
          </a:xfrm>
        </p:spPr>
      </p:pic>
    </p:spTree>
    <p:extLst>
      <p:ext uri="{BB962C8B-B14F-4D97-AF65-F5344CB8AC3E}">
        <p14:creationId xmlns:p14="http://schemas.microsoft.com/office/powerpoint/2010/main" val="394200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Surveillance can save your life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63" y="2890639"/>
            <a:ext cx="3636962" cy="2727721"/>
          </a:xfrm>
        </p:spPr>
      </p:pic>
    </p:spTree>
    <p:extLst>
      <p:ext uri="{BB962C8B-B14F-4D97-AF65-F5344CB8AC3E}">
        <p14:creationId xmlns:p14="http://schemas.microsoft.com/office/powerpoint/2010/main" val="253400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Metastectomy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12" y="2578100"/>
            <a:ext cx="4876800" cy="3352800"/>
          </a:xfrm>
        </p:spPr>
      </p:pic>
    </p:spTree>
    <p:extLst>
      <p:ext uri="{BB962C8B-B14F-4D97-AF65-F5344CB8AC3E}">
        <p14:creationId xmlns:p14="http://schemas.microsoft.com/office/powerpoint/2010/main" val="289385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Surveillance can save your life</a:t>
            </a:r>
          </a:p>
          <a:p>
            <a:r>
              <a:rPr lang="en-US" dirty="0"/>
              <a:t>Cooperation is </a:t>
            </a:r>
            <a:r>
              <a:rPr lang="en-US" dirty="0" smtClean="0"/>
              <a:t>essential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63" y="2938362"/>
            <a:ext cx="3636962" cy="2632276"/>
          </a:xfrm>
        </p:spPr>
      </p:pic>
    </p:spTree>
    <p:extLst>
      <p:ext uri="{BB962C8B-B14F-4D97-AF65-F5344CB8AC3E}">
        <p14:creationId xmlns:p14="http://schemas.microsoft.com/office/powerpoint/2010/main" val="328238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Surveillance can save your life</a:t>
            </a:r>
          </a:p>
          <a:p>
            <a:r>
              <a:rPr lang="en-US" dirty="0"/>
              <a:t>Cooperation is </a:t>
            </a:r>
            <a:r>
              <a:rPr lang="en-US" dirty="0" smtClean="0"/>
              <a:t>essential</a:t>
            </a:r>
          </a:p>
          <a:p>
            <a:r>
              <a:rPr lang="en-US" dirty="0" smtClean="0"/>
              <a:t>The psychology of “the survivor”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63" y="3042179"/>
            <a:ext cx="3636962" cy="2424641"/>
          </a:xfrm>
        </p:spPr>
      </p:pic>
    </p:spTree>
    <p:extLst>
      <p:ext uri="{BB962C8B-B14F-4D97-AF65-F5344CB8AC3E}">
        <p14:creationId xmlns:p14="http://schemas.microsoft.com/office/powerpoint/2010/main" val="2777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19" y="0"/>
            <a:ext cx="9131181" cy="5867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910326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13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561"/>
            <a:ext cx="9218064" cy="51851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66961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78" y="22789"/>
            <a:ext cx="9051421" cy="509142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447800" y="56388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My new snack is just a few ounces of tree nuts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069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Outline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9" r="9929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smtClean="0"/>
              <a:t>We’ll meet three patients with three diagnoses</a:t>
            </a:r>
          </a:p>
          <a:p>
            <a:r>
              <a:rPr lang="en-CA" dirty="0" smtClean="0"/>
              <a:t>Explore:</a:t>
            </a:r>
          </a:p>
          <a:p>
            <a:r>
              <a:rPr lang="en-CA" dirty="0" smtClean="0"/>
              <a:t>The Diversity of the GI tract</a:t>
            </a:r>
          </a:p>
          <a:p>
            <a:r>
              <a:rPr lang="en-CA" dirty="0" smtClean="0"/>
              <a:t>The Diversity of the Diseases</a:t>
            </a:r>
          </a:p>
          <a:p>
            <a:r>
              <a:rPr lang="en-CA" dirty="0" smtClean="0"/>
              <a:t>The Diversity of Choices for Patients</a:t>
            </a:r>
          </a:p>
          <a:p>
            <a:r>
              <a:rPr lang="en-CA" dirty="0" smtClean="0"/>
              <a:t>Let’s meet our patients!</a:t>
            </a:r>
          </a:p>
        </p:txBody>
      </p:sp>
    </p:spTree>
    <p:extLst>
      <p:ext uri="{BB962C8B-B14F-4D97-AF65-F5344CB8AC3E}">
        <p14:creationId xmlns:p14="http://schemas.microsoft.com/office/powerpoint/2010/main" val="377833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7620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1981200" y="53340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Everyone hears this now….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6116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211734" cy="51816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2743200" y="56388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It worked for patients with metastatic disease: with no downside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5242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Her story…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63" y="2510163"/>
            <a:ext cx="3636962" cy="3488674"/>
          </a:xfrm>
        </p:spPr>
      </p:pic>
    </p:spTree>
    <p:extLst>
      <p:ext uri="{BB962C8B-B14F-4D97-AF65-F5344CB8AC3E}">
        <p14:creationId xmlns:p14="http://schemas.microsoft.com/office/powerpoint/2010/main" val="79414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Vinnie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5181600" y="4953000"/>
            <a:ext cx="3082516" cy="934532"/>
          </a:xfrm>
        </p:spPr>
        <p:txBody>
          <a:bodyPr/>
          <a:lstStyle/>
          <a:p>
            <a:r>
              <a:rPr lang="en-CA" dirty="0" smtClean="0"/>
              <a:t>59M, with metastatic pancreas cancer</a:t>
            </a:r>
            <a:endParaRPr lang="en-US" dirty="0"/>
          </a:p>
        </p:txBody>
      </p:sp>
      <p:pic>
        <p:nvPicPr>
          <p:cNvPr id="3074" name="Picture 2" descr="\\phsabc.ehcnet.ca\homedir\HomeDir02\JMcGhie\Profile\Desktop\starting slides.pptx - jpmcghie@gmail.com_files\alec_baldwin_photo_dimitrios_kambourisgetty_images_461499158_cropp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3080404" cy="364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10200" y="58674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Liver and lung metastases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41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Unwell in so many ways…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244" y="2540000"/>
            <a:ext cx="3429000" cy="3429000"/>
          </a:xfrm>
        </p:spPr>
      </p:pic>
    </p:spTree>
    <p:extLst>
      <p:ext uri="{BB962C8B-B14F-4D97-AF65-F5344CB8AC3E}">
        <p14:creationId xmlns:p14="http://schemas.microsoft.com/office/powerpoint/2010/main" val="61290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Unwell in so many ways…</a:t>
            </a:r>
          </a:p>
          <a:p>
            <a:r>
              <a:rPr lang="en-US" dirty="0" smtClean="0"/>
              <a:t>The Five Symptoms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877" y="2489200"/>
            <a:ext cx="2353733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65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Unwell in so many ways…</a:t>
            </a:r>
          </a:p>
          <a:p>
            <a:r>
              <a:rPr lang="en-US" dirty="0" smtClean="0"/>
              <a:t>The Five Symptoms</a:t>
            </a:r>
          </a:p>
          <a:p>
            <a:r>
              <a:rPr lang="en-US" dirty="0" smtClean="0"/>
              <a:t>List of potential symptoms (this a systemic disease)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444" y="2489200"/>
            <a:ext cx="35306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Unwell in so many ways…</a:t>
            </a:r>
          </a:p>
          <a:p>
            <a:r>
              <a:rPr lang="en-US" dirty="0" smtClean="0"/>
              <a:t>The Five Symptoms</a:t>
            </a:r>
          </a:p>
          <a:p>
            <a:r>
              <a:rPr lang="en-US" dirty="0" smtClean="0"/>
              <a:t>List of potential symptoms (this a systemic disease)</a:t>
            </a:r>
          </a:p>
          <a:p>
            <a:r>
              <a:rPr lang="en-US" dirty="0" smtClean="0"/>
              <a:t>Many symptoms, many victims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63" y="3060364"/>
            <a:ext cx="3636962" cy="2388271"/>
          </a:xfrm>
        </p:spPr>
      </p:pic>
    </p:spTree>
    <p:extLst>
      <p:ext uri="{BB962C8B-B14F-4D97-AF65-F5344CB8AC3E}">
        <p14:creationId xmlns:p14="http://schemas.microsoft.com/office/powerpoint/2010/main" val="319744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RIP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32" y="2489200"/>
            <a:ext cx="4850161" cy="3530600"/>
          </a:xfrm>
        </p:spPr>
      </p:pic>
    </p:spTree>
    <p:extLst>
      <p:ext uri="{BB962C8B-B14F-4D97-AF65-F5344CB8AC3E}">
        <p14:creationId xmlns:p14="http://schemas.microsoft.com/office/powerpoint/2010/main" val="419342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RIP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01" y="2489200"/>
            <a:ext cx="6276622" cy="3530600"/>
          </a:xfrm>
        </p:spPr>
      </p:pic>
    </p:spTree>
    <p:extLst>
      <p:ext uri="{BB962C8B-B14F-4D97-AF65-F5344CB8AC3E}">
        <p14:creationId xmlns:p14="http://schemas.microsoft.com/office/powerpoint/2010/main" val="328293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Ginny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29727" y="4564380"/>
            <a:ext cx="3082516" cy="713552"/>
          </a:xfrm>
        </p:spPr>
        <p:txBody>
          <a:bodyPr/>
          <a:lstStyle/>
          <a:p>
            <a:r>
              <a:rPr lang="en-CA" dirty="0" smtClean="0"/>
              <a:t>47F, colon cancer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0" y="53340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Adenocarcinoma of the right colon, T3 N1</a:t>
            </a:r>
            <a:endParaRPr lang="en-US" dirty="0"/>
          </a:p>
        </p:txBody>
      </p:sp>
      <p:pic>
        <p:nvPicPr>
          <p:cNvPr id="2050" name="Picture 2" descr="\\phsabc.ehcnet.ca\homedir\HomeDir02\JMcGhie\Profile\Desktop\starting slides.pptx - jpmcghie@gmail.com_files\melissa-mccarthy-450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47800"/>
            <a:ext cx="2286000" cy="311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76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RIP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29" y="2489200"/>
            <a:ext cx="3786166" cy="3530600"/>
          </a:xfrm>
        </p:spPr>
      </p:pic>
    </p:spTree>
    <p:extLst>
      <p:ext uri="{BB962C8B-B14F-4D97-AF65-F5344CB8AC3E}">
        <p14:creationId xmlns:p14="http://schemas.microsoft.com/office/powerpoint/2010/main" val="140549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RIP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29" y="2489200"/>
            <a:ext cx="2635767" cy="3530600"/>
          </a:xfrm>
        </p:spPr>
      </p:pic>
    </p:spTree>
    <p:extLst>
      <p:ext uri="{BB962C8B-B14F-4D97-AF65-F5344CB8AC3E}">
        <p14:creationId xmlns:p14="http://schemas.microsoft.com/office/powerpoint/2010/main" val="148669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RIP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819400"/>
            <a:ext cx="4072439" cy="3064510"/>
          </a:xfrm>
        </p:spPr>
      </p:pic>
    </p:spTree>
    <p:extLst>
      <p:ext uri="{BB962C8B-B14F-4D97-AF65-F5344CB8AC3E}">
        <p14:creationId xmlns:p14="http://schemas.microsoft.com/office/powerpoint/2010/main" val="256580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RIP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219" y="2489200"/>
            <a:ext cx="2821586" cy="3530600"/>
          </a:xfrm>
        </p:spPr>
      </p:pic>
    </p:spTree>
    <p:extLst>
      <p:ext uri="{BB962C8B-B14F-4D97-AF65-F5344CB8AC3E}">
        <p14:creationId xmlns:p14="http://schemas.microsoft.com/office/powerpoint/2010/main" val="217916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Consultation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“Is this genetic?” </a:t>
            </a:r>
          </a:p>
        </p:txBody>
      </p:sp>
    </p:spTree>
    <p:extLst>
      <p:ext uri="{BB962C8B-B14F-4D97-AF65-F5344CB8AC3E}">
        <p14:creationId xmlns:p14="http://schemas.microsoft.com/office/powerpoint/2010/main" val="72212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images.slideplayer.com/23/6626705/slides/slide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59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My menu</a:t>
            </a:r>
          </a:p>
        </p:txBody>
      </p:sp>
    </p:spTree>
    <p:extLst>
      <p:ext uri="{BB962C8B-B14F-4D97-AF65-F5344CB8AC3E}">
        <p14:creationId xmlns:p14="http://schemas.microsoft.com/office/powerpoint/2010/main" val="93475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Chemotherapy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Single agent gemcitabine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995" y="2667000"/>
            <a:ext cx="3863340" cy="2971800"/>
          </a:xfrm>
        </p:spPr>
      </p:pic>
      <p:sp>
        <p:nvSpPr>
          <p:cNvPr id="6" name="TextBox 5"/>
          <p:cNvSpPr txBox="1"/>
          <p:nvPr/>
        </p:nvSpPr>
        <p:spPr>
          <a:xfrm>
            <a:off x="1219200" y="3810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Mild!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15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Gemcitabine plus something…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Gemcitabine + </a:t>
            </a:r>
            <a:r>
              <a:rPr lang="en-CA" dirty="0" err="1" smtClean="0"/>
              <a:t>Erlotinib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514600"/>
            <a:ext cx="4317958" cy="3669714"/>
          </a:xfrm>
        </p:spPr>
      </p:pic>
      <p:sp>
        <p:nvSpPr>
          <p:cNvPr id="6" name="TextBox 5"/>
          <p:cNvSpPr txBox="1"/>
          <p:nvPr/>
        </p:nvSpPr>
        <p:spPr>
          <a:xfrm>
            <a:off x="838200" y="3962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Useless!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8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FOLFIRINOX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766" y="1660922"/>
            <a:ext cx="3450208" cy="498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6607969" y="6429375"/>
            <a:ext cx="2357438" cy="2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567" rIns="0" bIns="0" anchor="ctr"/>
          <a:lstStyle>
            <a:lvl1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6400">
                <a:solidFill>
                  <a:srgbClr val="000000"/>
                </a:solidFill>
                <a:latin typeface="Copperplate" charset="0"/>
                <a:sym typeface="Copperplate" charset="0"/>
              </a:defRPr>
            </a:lvl1pPr>
            <a:lvl2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6400">
                <a:solidFill>
                  <a:srgbClr val="000000"/>
                </a:solidFill>
                <a:latin typeface="Copperplate" charset="0"/>
                <a:sym typeface="Copperplate" charset="0"/>
              </a:defRPr>
            </a:lvl2pPr>
            <a:lvl3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6400">
                <a:solidFill>
                  <a:srgbClr val="000000"/>
                </a:solidFill>
                <a:latin typeface="Copperplate" charset="0"/>
                <a:sym typeface="Copperplate" charset="0"/>
              </a:defRPr>
            </a:lvl3pPr>
            <a:lvl4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6400">
                <a:solidFill>
                  <a:srgbClr val="000000"/>
                </a:solidFill>
                <a:latin typeface="Copperplate" charset="0"/>
                <a:sym typeface="Copperplate" charset="0"/>
              </a:defRPr>
            </a:lvl4pPr>
            <a:lvl5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6400">
                <a:solidFill>
                  <a:srgbClr val="000000"/>
                </a:solidFill>
                <a:latin typeface="Copperplate" charset="0"/>
                <a:sym typeface="Copperplate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6400">
                <a:solidFill>
                  <a:srgbClr val="000000"/>
                </a:solidFill>
                <a:latin typeface="Copperplate" charset="0"/>
                <a:sym typeface="Copperplate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6400">
                <a:solidFill>
                  <a:srgbClr val="000000"/>
                </a:solidFill>
                <a:latin typeface="Copperplate" charset="0"/>
                <a:sym typeface="Copperplate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6400">
                <a:solidFill>
                  <a:srgbClr val="000000"/>
                </a:solidFill>
                <a:latin typeface="Copperplate" charset="0"/>
                <a:sym typeface="Copperplate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6400">
                <a:solidFill>
                  <a:srgbClr val="000000"/>
                </a:solidFill>
                <a:latin typeface="Copperplate" charset="0"/>
                <a:sym typeface="Copperplate" charset="0"/>
              </a:defRPr>
            </a:lvl9pPr>
          </a:lstStyle>
          <a:p>
            <a:pPr algn="l"/>
            <a:r>
              <a:rPr lang="en-US" altLang="en-US" sz="1300" b="1">
                <a:ea typeface="Arial Unicode MS" pitchFamily="34" charset="-128"/>
                <a:cs typeface="Arial Unicode MS" pitchFamily="34" charset="-128"/>
              </a:rPr>
              <a:t>Conroy T et al. </a:t>
            </a:r>
            <a:br>
              <a:rPr lang="en-US" altLang="en-US" sz="1300" b="1">
                <a:ea typeface="Arial Unicode MS" pitchFamily="34" charset="-128"/>
                <a:cs typeface="Arial Unicode MS" pitchFamily="34" charset="-128"/>
              </a:rPr>
            </a:br>
            <a:r>
              <a:rPr lang="en-US" altLang="en-US" sz="1300" b="1">
                <a:ea typeface="Arial Unicode MS" pitchFamily="34" charset="-128"/>
                <a:cs typeface="Arial Unicode MS" pitchFamily="34" charset="-128"/>
              </a:rPr>
              <a:t>NEJM 2011;364:1817-1825.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3505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Toxic!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2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Vinnie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5181600" y="4953000"/>
            <a:ext cx="3082516" cy="934532"/>
          </a:xfrm>
        </p:spPr>
        <p:txBody>
          <a:bodyPr/>
          <a:lstStyle/>
          <a:p>
            <a:r>
              <a:rPr lang="en-CA" dirty="0" smtClean="0"/>
              <a:t>59M, with metastatic pancreas cancer</a:t>
            </a:r>
            <a:endParaRPr lang="en-US" dirty="0"/>
          </a:p>
        </p:txBody>
      </p:sp>
      <p:pic>
        <p:nvPicPr>
          <p:cNvPr id="3074" name="Picture 2" descr="\\phsabc.ehcnet.ca\homedir\HomeDir02\JMcGhie\Profile\Desktop\starting slides.pptx - jpmcghie@gmail.com_files\alec_baldwin_photo_dimitrios_kambourisgetty_images_461499158_cropp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3080404" cy="364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10200" y="58674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Liver and lung metastases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96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Gem / Nab-Paclitaxel</a:t>
            </a: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16" y="2089547"/>
            <a:ext cx="4978301" cy="713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7036594" y="6375797"/>
            <a:ext cx="2304976" cy="2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567" rIns="0" bIns="0" anchor="ctr"/>
          <a:lstStyle>
            <a:lvl1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6400">
                <a:solidFill>
                  <a:srgbClr val="000000"/>
                </a:solidFill>
                <a:latin typeface="Copperplate" charset="0"/>
                <a:sym typeface="Copperplate" charset="0"/>
              </a:defRPr>
            </a:lvl1pPr>
            <a:lvl2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6400">
                <a:solidFill>
                  <a:srgbClr val="000000"/>
                </a:solidFill>
                <a:latin typeface="Copperplate" charset="0"/>
                <a:sym typeface="Copperplate" charset="0"/>
              </a:defRPr>
            </a:lvl2pPr>
            <a:lvl3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6400">
                <a:solidFill>
                  <a:srgbClr val="000000"/>
                </a:solidFill>
                <a:latin typeface="Copperplate" charset="0"/>
                <a:sym typeface="Copperplate" charset="0"/>
              </a:defRPr>
            </a:lvl3pPr>
            <a:lvl4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6400">
                <a:solidFill>
                  <a:srgbClr val="000000"/>
                </a:solidFill>
                <a:latin typeface="Copperplate" charset="0"/>
                <a:sym typeface="Copperplate" charset="0"/>
              </a:defRPr>
            </a:lvl4pPr>
            <a:lvl5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6400">
                <a:solidFill>
                  <a:srgbClr val="000000"/>
                </a:solidFill>
                <a:latin typeface="Copperplate" charset="0"/>
                <a:sym typeface="Copperplate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6400">
                <a:solidFill>
                  <a:srgbClr val="000000"/>
                </a:solidFill>
                <a:latin typeface="Copperplate" charset="0"/>
                <a:sym typeface="Copperplate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6400">
                <a:solidFill>
                  <a:srgbClr val="000000"/>
                </a:solidFill>
                <a:latin typeface="Copperplate" charset="0"/>
                <a:sym typeface="Copperplate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6400">
                <a:solidFill>
                  <a:srgbClr val="000000"/>
                </a:solidFill>
                <a:latin typeface="Copperplate" charset="0"/>
                <a:sym typeface="Copperplate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6400">
                <a:solidFill>
                  <a:srgbClr val="000000"/>
                </a:solidFill>
                <a:latin typeface="Copperplate" charset="0"/>
                <a:sym typeface="Copperplate" charset="0"/>
              </a:defRPr>
            </a:lvl9pPr>
          </a:lstStyle>
          <a:p>
            <a:pPr algn="l"/>
            <a:r>
              <a:rPr lang="en-US" altLang="en-US" sz="1300" b="1">
                <a:ea typeface="Arial Unicode MS" pitchFamily="34" charset="-128"/>
                <a:cs typeface="Arial Unicode MS" pitchFamily="34" charset="-128"/>
              </a:rPr>
              <a:t>Von Hoff DD et al. </a:t>
            </a:r>
            <a:br>
              <a:rPr lang="en-US" altLang="en-US" sz="1300" b="1">
                <a:ea typeface="Arial Unicode MS" pitchFamily="34" charset="-128"/>
                <a:cs typeface="Arial Unicode MS" pitchFamily="34" charset="-128"/>
              </a:rPr>
            </a:br>
            <a:r>
              <a:rPr lang="en-US" altLang="en-US" sz="1300" b="1">
                <a:ea typeface="Arial Unicode MS" pitchFamily="34" charset="-128"/>
                <a:cs typeface="Arial Unicode MS" pitchFamily="34" charset="-128"/>
              </a:rPr>
              <a:t>NEJM 2013;369:1691-1703.</a:t>
            </a:r>
          </a:p>
        </p:txBody>
      </p:sp>
    </p:spTree>
    <p:extLst>
      <p:ext uri="{BB962C8B-B14F-4D97-AF65-F5344CB8AC3E}">
        <p14:creationId xmlns:p14="http://schemas.microsoft.com/office/powerpoint/2010/main" val="206655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 approach…</a:t>
            </a:r>
          </a:p>
        </p:txBody>
      </p:sp>
      <p:pic>
        <p:nvPicPr>
          <p:cNvPr id="131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0599" y="1246910"/>
            <a:ext cx="1982391" cy="5558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82118" y="1885317"/>
            <a:ext cx="1405993" cy="3749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8809" y="2024064"/>
            <a:ext cx="1449058" cy="3610569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4028902" y="2763302"/>
            <a:ext cx="1008285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1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 ECOG 2</a:t>
            </a:r>
          </a:p>
        </p:txBody>
      </p:sp>
      <p:sp>
        <p:nvSpPr>
          <p:cNvPr id="135" name="Shape 135"/>
          <p:cNvSpPr/>
          <p:nvPr/>
        </p:nvSpPr>
        <p:spPr>
          <a:xfrm>
            <a:off x="1368103" y="2624803"/>
            <a:ext cx="1008285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>
              <a:defRPr sz="1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ECOG 1</a:t>
            </a:r>
          </a:p>
          <a:p>
            <a:pPr>
              <a:defRPr sz="1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&lt;65</a:t>
            </a:r>
          </a:p>
        </p:txBody>
      </p:sp>
      <p:sp>
        <p:nvSpPr>
          <p:cNvPr id="136" name="Shape 136"/>
          <p:cNvSpPr/>
          <p:nvPr/>
        </p:nvSpPr>
        <p:spPr>
          <a:xfrm>
            <a:off x="7232222" y="2763302"/>
            <a:ext cx="1008285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1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 ECOG 3</a:t>
            </a:r>
          </a:p>
        </p:txBody>
      </p:sp>
      <p:sp>
        <p:nvSpPr>
          <p:cNvPr id="137" name="Shape 137"/>
          <p:cNvSpPr/>
          <p:nvPr/>
        </p:nvSpPr>
        <p:spPr>
          <a:xfrm>
            <a:off x="567628" y="5576590"/>
            <a:ext cx="6427946" cy="477541"/>
          </a:xfrm>
          <a:prstGeom prst="roundRect">
            <a:avLst>
              <a:gd name="adj" fmla="val 28049"/>
            </a:avLst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>
              <a:defRPr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Gem</a:t>
            </a:r>
          </a:p>
        </p:txBody>
      </p:sp>
      <p:sp>
        <p:nvSpPr>
          <p:cNvPr id="138" name="Shape 138"/>
          <p:cNvSpPr/>
          <p:nvPr/>
        </p:nvSpPr>
        <p:spPr>
          <a:xfrm>
            <a:off x="567628" y="6130231"/>
            <a:ext cx="8008744" cy="477541"/>
          </a:xfrm>
          <a:prstGeom prst="roundRect">
            <a:avLst>
              <a:gd name="adj" fmla="val 28049"/>
            </a:avLst>
          </a:prstGeom>
          <a:solidFill>
            <a:srgbClr val="94908F">
              <a:alpha val="64999"/>
            </a:srgbClr>
          </a:solidFill>
          <a:ln w="12700">
            <a:miter lim="400000"/>
          </a:ln>
          <a:effectLst>
            <a:outerShdw blurRad="101600" dist="381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>
              <a:defRPr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BSC</a:t>
            </a:r>
          </a:p>
        </p:txBody>
      </p:sp>
      <p:sp>
        <p:nvSpPr>
          <p:cNvPr id="139" name="Shape 139"/>
          <p:cNvSpPr/>
          <p:nvPr/>
        </p:nvSpPr>
        <p:spPr>
          <a:xfrm>
            <a:off x="567628" y="5022949"/>
            <a:ext cx="4854088" cy="47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541"/>
                </a:moveTo>
                <a:lnTo>
                  <a:pt x="0" y="6059"/>
                </a:lnTo>
                <a:cubicBezTo>
                  <a:pt x="0" y="4386"/>
                  <a:pt x="40" y="2871"/>
                  <a:pt x="106" y="1775"/>
                </a:cubicBezTo>
                <a:cubicBezTo>
                  <a:pt x="171" y="678"/>
                  <a:pt x="261" y="0"/>
                  <a:pt x="361" y="0"/>
                </a:cubicBezTo>
                <a:lnTo>
                  <a:pt x="21239" y="0"/>
                </a:lnTo>
                <a:cubicBezTo>
                  <a:pt x="21339" y="0"/>
                  <a:pt x="21429" y="678"/>
                  <a:pt x="21494" y="1775"/>
                </a:cubicBezTo>
                <a:cubicBezTo>
                  <a:pt x="21560" y="2871"/>
                  <a:pt x="21600" y="4386"/>
                  <a:pt x="21600" y="6059"/>
                </a:cubicBezTo>
                <a:lnTo>
                  <a:pt x="21600" y="15541"/>
                </a:lnTo>
                <a:cubicBezTo>
                  <a:pt x="21600" y="17214"/>
                  <a:pt x="21560" y="18729"/>
                  <a:pt x="21494" y="19825"/>
                </a:cubicBezTo>
                <a:cubicBezTo>
                  <a:pt x="21429" y="20922"/>
                  <a:pt x="21339" y="21600"/>
                  <a:pt x="21239" y="21600"/>
                </a:cubicBezTo>
                <a:lnTo>
                  <a:pt x="361" y="21600"/>
                </a:lnTo>
                <a:cubicBezTo>
                  <a:pt x="261" y="21600"/>
                  <a:pt x="171" y="20922"/>
                  <a:pt x="106" y="19825"/>
                </a:cubicBezTo>
                <a:cubicBezTo>
                  <a:pt x="40" y="18729"/>
                  <a:pt x="0" y="17214"/>
                  <a:pt x="0" y="15541"/>
                </a:cubicBezTo>
                <a:close/>
              </a:path>
            </a:pathLst>
          </a:custGeom>
          <a:blipFill>
            <a:blip r:embed="rId6"/>
          </a:blip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>
              <a:defRPr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Gem/Abraxane</a:t>
            </a:r>
          </a:p>
        </p:txBody>
      </p:sp>
      <p:sp>
        <p:nvSpPr>
          <p:cNvPr id="140" name="Shape 140"/>
          <p:cNvSpPr/>
          <p:nvPr/>
        </p:nvSpPr>
        <p:spPr>
          <a:xfrm>
            <a:off x="567628" y="4469309"/>
            <a:ext cx="1933836" cy="477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541"/>
                </a:moveTo>
                <a:lnTo>
                  <a:pt x="0" y="6059"/>
                </a:lnTo>
                <a:cubicBezTo>
                  <a:pt x="0" y="4386"/>
                  <a:pt x="40" y="2871"/>
                  <a:pt x="106" y="1775"/>
                </a:cubicBezTo>
                <a:cubicBezTo>
                  <a:pt x="171" y="678"/>
                  <a:pt x="261" y="0"/>
                  <a:pt x="361" y="0"/>
                </a:cubicBezTo>
                <a:lnTo>
                  <a:pt x="21239" y="0"/>
                </a:lnTo>
                <a:cubicBezTo>
                  <a:pt x="21339" y="0"/>
                  <a:pt x="21429" y="678"/>
                  <a:pt x="21494" y="1775"/>
                </a:cubicBezTo>
                <a:cubicBezTo>
                  <a:pt x="21560" y="2871"/>
                  <a:pt x="21600" y="4386"/>
                  <a:pt x="21600" y="6059"/>
                </a:cubicBezTo>
                <a:lnTo>
                  <a:pt x="21600" y="15541"/>
                </a:lnTo>
                <a:cubicBezTo>
                  <a:pt x="21600" y="17214"/>
                  <a:pt x="21560" y="18729"/>
                  <a:pt x="21494" y="19825"/>
                </a:cubicBezTo>
                <a:cubicBezTo>
                  <a:pt x="21429" y="20922"/>
                  <a:pt x="21339" y="21600"/>
                  <a:pt x="21239" y="21600"/>
                </a:cubicBezTo>
                <a:lnTo>
                  <a:pt x="361" y="21600"/>
                </a:lnTo>
                <a:cubicBezTo>
                  <a:pt x="261" y="21600"/>
                  <a:pt x="171" y="20922"/>
                  <a:pt x="106" y="19825"/>
                </a:cubicBezTo>
                <a:cubicBezTo>
                  <a:pt x="40" y="18729"/>
                  <a:pt x="0" y="17214"/>
                  <a:pt x="0" y="15541"/>
                </a:cubicBezTo>
                <a:close/>
              </a:path>
            </a:pathLst>
          </a:custGeom>
          <a:blipFill>
            <a:blip r:embed="rId7"/>
          </a:blip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>
              <a:defRPr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Folfirinox</a:t>
            </a:r>
          </a:p>
        </p:txBody>
      </p:sp>
    </p:spTree>
    <p:extLst>
      <p:ext uri="{BB962C8B-B14F-4D97-AF65-F5344CB8AC3E}">
        <p14:creationId xmlns:p14="http://schemas.microsoft.com/office/powerpoint/2010/main" val="32359990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Palliative 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Palliative care is key!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889214"/>
            <a:ext cx="4314825" cy="3239499"/>
          </a:xfrm>
        </p:spPr>
      </p:pic>
    </p:spTree>
    <p:extLst>
      <p:ext uri="{BB962C8B-B14F-4D97-AF65-F5344CB8AC3E}">
        <p14:creationId xmlns:p14="http://schemas.microsoft.com/office/powerpoint/2010/main" val="1646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MAiD</a:t>
            </a:r>
            <a:r>
              <a:rPr lang="en-CA" dirty="0" smtClean="0"/>
              <a:t> adds a new twist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Medical Assistance in Dying</a:t>
            </a:r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276600"/>
            <a:ext cx="4557526" cy="2819400"/>
          </a:xfrm>
        </p:spPr>
      </p:pic>
    </p:spTree>
    <p:extLst>
      <p:ext uri="{BB962C8B-B14F-4D97-AF65-F5344CB8AC3E}">
        <p14:creationId xmlns:p14="http://schemas.microsoft.com/office/powerpoint/2010/main" val="238774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His choices…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743200"/>
            <a:ext cx="4505236" cy="2534195"/>
          </a:xfrm>
        </p:spPr>
      </p:pic>
    </p:spTree>
    <p:extLst>
      <p:ext uri="{BB962C8B-B14F-4D97-AF65-F5344CB8AC3E}">
        <p14:creationId xmlns:p14="http://schemas.microsoft.com/office/powerpoint/2010/main" val="68597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Winnie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334000" y="4267200"/>
            <a:ext cx="3082516" cy="1247612"/>
          </a:xfrm>
        </p:spPr>
        <p:txBody>
          <a:bodyPr/>
          <a:lstStyle/>
          <a:p>
            <a:r>
              <a:rPr lang="en-CA" dirty="0" smtClean="0"/>
              <a:t>71F, metastatic NET</a:t>
            </a:r>
            <a:endParaRPr lang="en-US" dirty="0"/>
          </a:p>
        </p:txBody>
      </p:sp>
      <p:pic>
        <p:nvPicPr>
          <p:cNvPr id="1026" name="Picture 2" descr="\\phsabc.ehcnet.ca\homedir\HomeDir02\JMcGhie\Profile\Desktop\starting slides.pptx - jpmcghie@gmail.com_files\Win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05000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0" y="53340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Neuroendocrine tumour of the small bowel, with liver metastases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9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Annoying stomach, </a:t>
            </a:r>
            <a:r>
              <a:rPr lang="en-US" dirty="0" err="1" smtClean="0"/>
              <a:t>burpy</a:t>
            </a:r>
            <a:r>
              <a:rPr lang="en-US" dirty="0" smtClean="0"/>
              <a:t>, </a:t>
            </a:r>
            <a:r>
              <a:rPr lang="en-US" dirty="0" err="1" smtClean="0"/>
              <a:t>farty</a:t>
            </a:r>
            <a:r>
              <a:rPr lang="en-US" dirty="0" smtClean="0"/>
              <a:t>…</a:t>
            </a:r>
            <a:r>
              <a:rPr lang="en-US" dirty="0" err="1" smtClean="0"/>
              <a:t>abdo</a:t>
            </a:r>
            <a:r>
              <a:rPr lang="en-US" dirty="0" smtClean="0"/>
              <a:t> pain</a:t>
            </a:r>
          </a:p>
        </p:txBody>
      </p:sp>
    </p:spTree>
    <p:extLst>
      <p:ext uri="{BB962C8B-B14F-4D97-AF65-F5344CB8AC3E}">
        <p14:creationId xmlns:p14="http://schemas.microsoft.com/office/powerpoint/2010/main" val="142955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Same old story…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895600"/>
            <a:ext cx="6448655" cy="2895600"/>
          </a:xfrm>
        </p:spPr>
      </p:pic>
    </p:spTree>
    <p:extLst>
      <p:ext uri="{BB962C8B-B14F-4D97-AF65-F5344CB8AC3E}">
        <p14:creationId xmlns:p14="http://schemas.microsoft.com/office/powerpoint/2010/main" val="301086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Annoying stomach, </a:t>
            </a:r>
            <a:r>
              <a:rPr lang="en-US" dirty="0" err="1" smtClean="0"/>
              <a:t>burpy</a:t>
            </a:r>
            <a:r>
              <a:rPr lang="en-US" dirty="0" smtClean="0"/>
              <a:t>, </a:t>
            </a:r>
            <a:r>
              <a:rPr lang="en-US" dirty="0" err="1" smtClean="0"/>
              <a:t>farty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Certain foods make me feel yucky…</a:t>
            </a:r>
          </a:p>
        </p:txBody>
      </p:sp>
    </p:spTree>
    <p:extLst>
      <p:ext uri="{BB962C8B-B14F-4D97-AF65-F5344CB8AC3E}">
        <p14:creationId xmlns:p14="http://schemas.microsoft.com/office/powerpoint/2010/main" val="213882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Diet change helped!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590800"/>
            <a:ext cx="6346825" cy="3173412"/>
          </a:xfrm>
        </p:spPr>
      </p:pic>
    </p:spTree>
    <p:extLst>
      <p:ext uri="{BB962C8B-B14F-4D97-AF65-F5344CB8AC3E}">
        <p14:creationId xmlns:p14="http://schemas.microsoft.com/office/powerpoint/2010/main" val="59352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Winnie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334000" y="4267200"/>
            <a:ext cx="3082516" cy="1247612"/>
          </a:xfrm>
        </p:spPr>
        <p:txBody>
          <a:bodyPr/>
          <a:lstStyle/>
          <a:p>
            <a:r>
              <a:rPr lang="en-CA" dirty="0" smtClean="0"/>
              <a:t>63F, metastatic NET</a:t>
            </a:r>
            <a:endParaRPr lang="en-US" dirty="0"/>
          </a:p>
        </p:txBody>
      </p:sp>
      <p:pic>
        <p:nvPicPr>
          <p:cNvPr id="1026" name="Picture 2" descr="\\phsabc.ehcnet.ca\homedir\HomeDir02\JMcGhie\Profile\Desktop\starting slides.pptx - jpmcghie@gmail.com_files\Win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05000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0" y="53340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Neuroendocrine tumour of the small bowel, with liver metastases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25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Annoying stomach, </a:t>
            </a:r>
            <a:r>
              <a:rPr lang="en-US" dirty="0" err="1" smtClean="0"/>
              <a:t>burpy</a:t>
            </a:r>
            <a:r>
              <a:rPr lang="en-US" dirty="0" smtClean="0"/>
              <a:t>, </a:t>
            </a:r>
            <a:r>
              <a:rPr lang="en-US" dirty="0" err="1" smtClean="0"/>
              <a:t>farty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Certain foods make me feel yucky</a:t>
            </a:r>
          </a:p>
          <a:p>
            <a:r>
              <a:rPr lang="en-US" dirty="0" smtClean="0"/>
              <a:t>How to identify the zebra among the hoof beats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98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"/>
            <a:ext cx="8610600" cy="5535385"/>
          </a:xfrm>
        </p:spPr>
      </p:pic>
    </p:spTree>
    <p:extLst>
      <p:ext uri="{BB962C8B-B14F-4D97-AF65-F5344CB8AC3E}">
        <p14:creationId xmlns:p14="http://schemas.microsoft.com/office/powerpoint/2010/main" val="157500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Oncology Consultation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What took you so long?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019827"/>
            <a:ext cx="4513422" cy="2542773"/>
          </a:xfrm>
        </p:spPr>
      </p:pic>
    </p:spTree>
    <p:extLst>
      <p:ext uri="{BB962C8B-B14F-4D97-AF65-F5344CB8AC3E}">
        <p14:creationId xmlns:p14="http://schemas.microsoft.com/office/powerpoint/2010/main" val="50893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Oncology Consultation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took you so long?</a:t>
            </a:r>
          </a:p>
          <a:p>
            <a:r>
              <a:rPr lang="en-US" dirty="0" smtClean="0"/>
              <a:t>How do we fix this?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019827"/>
            <a:ext cx="4513422" cy="254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Oncology Consultation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took you so long?</a:t>
            </a:r>
          </a:p>
          <a:p>
            <a:r>
              <a:rPr lang="en-US" dirty="0" smtClean="0"/>
              <a:t>How do we fix this?</a:t>
            </a:r>
          </a:p>
          <a:p>
            <a:r>
              <a:rPr lang="en-US" dirty="0" smtClean="0"/>
              <a:t>I need better advice!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895600"/>
            <a:ext cx="3886200" cy="214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1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14600"/>
            <a:ext cx="6346825" cy="3498686"/>
          </a:xfrm>
        </p:spPr>
      </p:pic>
      <p:sp>
        <p:nvSpPr>
          <p:cNvPr id="7" name="5-Point Star 6"/>
          <p:cNvSpPr/>
          <p:nvPr/>
        </p:nvSpPr>
        <p:spPr>
          <a:xfrm>
            <a:off x="4114800" y="32004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1752600" y="3352800"/>
            <a:ext cx="152400" cy="152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1752600" y="3810000"/>
            <a:ext cx="152400" cy="152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2133600" y="3886200"/>
            <a:ext cx="152400" cy="152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6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Oncology Consultation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took you so long?</a:t>
            </a:r>
          </a:p>
          <a:p>
            <a:r>
              <a:rPr lang="en-US" dirty="0" smtClean="0"/>
              <a:t>How do we fix this?</a:t>
            </a:r>
          </a:p>
          <a:p>
            <a:r>
              <a:rPr lang="en-US" dirty="0" smtClean="0"/>
              <a:t>I need better advice</a:t>
            </a:r>
          </a:p>
          <a:p>
            <a:r>
              <a:rPr lang="en-US" dirty="0" smtClean="0"/>
              <a:t>I hate this situation</a:t>
            </a:r>
          </a:p>
          <a:p>
            <a:endParaRPr lang="en-US" dirty="0"/>
          </a:p>
        </p:txBody>
      </p:sp>
      <p:pic>
        <p:nvPicPr>
          <p:cNvPr id="10242" name="Picture 2" descr="http://media.buzzle.com/media/images-en/gallery/quotes/500-quote-about-frust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743200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29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situation…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8" b="3495"/>
          <a:stretch/>
        </p:blipFill>
        <p:spPr>
          <a:xfrm>
            <a:off x="1981200" y="2057401"/>
            <a:ext cx="5105400" cy="4010114"/>
          </a:xfrm>
        </p:spPr>
      </p:pic>
    </p:spTree>
    <p:extLst>
      <p:ext uri="{BB962C8B-B14F-4D97-AF65-F5344CB8AC3E}">
        <p14:creationId xmlns:p14="http://schemas.microsoft.com/office/powerpoint/2010/main" val="209236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Carcinoid Syndrome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2" y="2589530"/>
            <a:ext cx="3657600" cy="3329940"/>
          </a:xfrm>
        </p:spPr>
      </p:pic>
    </p:spTree>
    <p:extLst>
      <p:ext uri="{BB962C8B-B14F-4D97-AF65-F5344CB8AC3E}">
        <p14:creationId xmlns:p14="http://schemas.microsoft.com/office/powerpoint/2010/main" val="146381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Here and now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63" y="2627740"/>
            <a:ext cx="3636962" cy="3253519"/>
          </a:xfrm>
        </p:spPr>
      </p:pic>
      <p:sp>
        <p:nvSpPr>
          <p:cNvPr id="6" name="TextBox 5"/>
          <p:cNvSpPr txBox="1"/>
          <p:nvPr/>
        </p:nvSpPr>
        <p:spPr>
          <a:xfrm>
            <a:off x="4953000" y="58674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Somatostatin Analogues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9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800" dirty="0" smtClean="0"/>
              <a:t>The Medical Oncology Approach:</a:t>
            </a:r>
            <a:br>
              <a:rPr lang="en-CA" sz="2800" dirty="0" smtClean="0"/>
            </a:br>
            <a:r>
              <a:rPr lang="en-CA" sz="2400" dirty="0" smtClean="0"/>
              <a:t>and the Server Analogy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Establish Rapport</a:t>
            </a:r>
          </a:p>
          <a:p>
            <a:r>
              <a:rPr lang="en-CA" dirty="0" smtClean="0"/>
              <a:t>Discuss the Menu</a:t>
            </a:r>
          </a:p>
          <a:p>
            <a:r>
              <a:rPr lang="en-CA" dirty="0" smtClean="0"/>
              <a:t>Make Your Recommendation</a:t>
            </a:r>
          </a:p>
          <a:p>
            <a:r>
              <a:rPr lang="en-CA" dirty="0" smtClean="0"/>
              <a:t>Quality Check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514600"/>
            <a:ext cx="2527069" cy="2776451"/>
          </a:xfrm>
        </p:spPr>
      </p:pic>
    </p:spTree>
    <p:extLst>
      <p:ext uri="{BB962C8B-B14F-4D97-AF65-F5344CB8AC3E}">
        <p14:creationId xmlns:p14="http://schemas.microsoft.com/office/powerpoint/2010/main" val="392397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Here and now</a:t>
            </a:r>
          </a:p>
          <a:p>
            <a:r>
              <a:rPr lang="en-US" dirty="0" smtClean="0"/>
              <a:t>The big picture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63" y="2896595"/>
            <a:ext cx="3636962" cy="2715810"/>
          </a:xfrm>
        </p:spPr>
      </p:pic>
    </p:spTree>
    <p:extLst>
      <p:ext uri="{BB962C8B-B14F-4D97-AF65-F5344CB8AC3E}">
        <p14:creationId xmlns:p14="http://schemas.microsoft.com/office/powerpoint/2010/main" val="370831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Here and now</a:t>
            </a:r>
          </a:p>
          <a:p>
            <a:r>
              <a:rPr lang="en-US" dirty="0" smtClean="0"/>
              <a:t>The big picture</a:t>
            </a:r>
          </a:p>
          <a:p>
            <a:r>
              <a:rPr lang="en-US" dirty="0" smtClean="0"/>
              <a:t>What about immunotherapy?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514600"/>
            <a:ext cx="4608144" cy="2590800"/>
          </a:xfrm>
        </p:spPr>
      </p:pic>
    </p:spTree>
    <p:extLst>
      <p:ext uri="{BB962C8B-B14F-4D97-AF65-F5344CB8AC3E}">
        <p14:creationId xmlns:p14="http://schemas.microsoft.com/office/powerpoint/2010/main" val="427985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00" y="9258"/>
            <a:ext cx="9105385" cy="634097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1981200" y="53340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However most NETs don’t express PD-1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277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</a:t>
            </a:r>
            <a:r>
              <a:rPr lang="en-US" dirty="0"/>
              <a:t>U</a:t>
            </a:r>
            <a:r>
              <a:rPr lang="en-US" dirty="0" smtClean="0"/>
              <a:t>p Appointments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evolution of disease/patient/illness</a:t>
            </a:r>
          </a:p>
        </p:txBody>
      </p:sp>
    </p:spTree>
    <p:extLst>
      <p:ext uri="{BB962C8B-B14F-4D97-AF65-F5344CB8AC3E}">
        <p14:creationId xmlns:p14="http://schemas.microsoft.com/office/powerpoint/2010/main" val="400319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Let’s grow old together…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0"/>
            <a:ext cx="3506951" cy="218567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14" y="2489200"/>
            <a:ext cx="2615259" cy="3530600"/>
          </a:xfrm>
        </p:spPr>
      </p:pic>
    </p:spTree>
    <p:extLst>
      <p:ext uri="{BB962C8B-B14F-4D97-AF65-F5344CB8AC3E}">
        <p14:creationId xmlns:p14="http://schemas.microsoft.com/office/powerpoint/2010/main" val="2613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</a:t>
            </a:r>
            <a:r>
              <a:rPr lang="en-US" dirty="0"/>
              <a:t>U</a:t>
            </a:r>
            <a:r>
              <a:rPr lang="en-US" dirty="0" smtClean="0"/>
              <a:t>p Appointments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evolution of disease/patient/illness</a:t>
            </a:r>
          </a:p>
          <a:p>
            <a:r>
              <a:rPr lang="en-US" dirty="0" smtClean="0"/>
              <a:t>Why we “love” (and “hate”) managing these patients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65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Why managing  patients with NETs is so easy…and so difficult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Easy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 smtClean="0"/>
              <a:t>Long history with patients</a:t>
            </a:r>
          </a:p>
          <a:p>
            <a:r>
              <a:rPr lang="en-CA" dirty="0" smtClean="0"/>
              <a:t>Very little evidence</a:t>
            </a:r>
          </a:p>
          <a:p>
            <a:r>
              <a:rPr lang="en-CA" dirty="0"/>
              <a:t>Knowledgeable patients</a:t>
            </a:r>
            <a:endParaRPr lang="en-US" dirty="0"/>
          </a:p>
          <a:p>
            <a:r>
              <a:rPr lang="en-CA" dirty="0" smtClean="0"/>
              <a:t>Never boring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CA" dirty="0" smtClean="0"/>
              <a:t>Difficult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CA" dirty="0" smtClean="0"/>
              <a:t>Long history with patients</a:t>
            </a:r>
          </a:p>
          <a:p>
            <a:r>
              <a:rPr lang="en-CA" dirty="0"/>
              <a:t>Very little evidence</a:t>
            </a:r>
            <a:endParaRPr lang="en-US" dirty="0"/>
          </a:p>
          <a:p>
            <a:r>
              <a:rPr lang="en-CA" dirty="0" smtClean="0"/>
              <a:t>Knowledgeable patients</a:t>
            </a:r>
          </a:p>
          <a:p>
            <a:r>
              <a:rPr lang="en-CA" dirty="0"/>
              <a:t>Never boring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13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How is she today?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69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Still going strong…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Carcinoid syndrome controlled by somatostatin analogue monthly injections (</a:t>
            </a:r>
            <a:r>
              <a:rPr lang="en-CA" dirty="0" err="1" smtClean="0"/>
              <a:t>lanreotide</a:t>
            </a:r>
            <a:r>
              <a:rPr lang="en-CA" dirty="0" smtClean="0"/>
              <a:t>)</a:t>
            </a:r>
          </a:p>
          <a:p>
            <a:r>
              <a:rPr lang="en-CA" dirty="0" smtClean="0"/>
              <a:t>Disease slowly progresses</a:t>
            </a:r>
          </a:p>
          <a:p>
            <a:r>
              <a:rPr lang="en-CA" dirty="0" smtClean="0"/>
              <a:t>Continues to exercise</a:t>
            </a:r>
          </a:p>
          <a:p>
            <a:r>
              <a:rPr lang="en-CA" dirty="0" smtClean="0"/>
              <a:t>Has passed the 7 year mark with her disease!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604532"/>
            <a:ext cx="4267200" cy="3328416"/>
          </a:xfrm>
        </p:spPr>
      </p:pic>
    </p:spTree>
    <p:extLst>
      <p:ext uri="{BB962C8B-B14F-4D97-AF65-F5344CB8AC3E}">
        <p14:creationId xmlns:p14="http://schemas.microsoft.com/office/powerpoint/2010/main" val="379585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have we learned from Three Diseases?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CRC: curative, adjuvant therapy can help</a:t>
            </a:r>
          </a:p>
          <a:p>
            <a:r>
              <a:rPr lang="en-US" dirty="0" smtClean="0"/>
              <a:t>Pancreas cancer: lethal, systemic disease</a:t>
            </a:r>
          </a:p>
          <a:p>
            <a:r>
              <a:rPr lang="en-US" dirty="0" smtClean="0"/>
              <a:t>NETs: weird, keep suspicion high to recognize them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4600"/>
            <a:ext cx="4334934" cy="2438400"/>
          </a:xfrm>
        </p:spPr>
      </p:pic>
    </p:spTree>
    <p:extLst>
      <p:ext uri="{BB962C8B-B14F-4D97-AF65-F5344CB8AC3E}">
        <p14:creationId xmlns:p14="http://schemas.microsoft.com/office/powerpoint/2010/main" val="107381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Ginny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29727" y="4564380"/>
            <a:ext cx="3082516" cy="713552"/>
          </a:xfrm>
        </p:spPr>
        <p:txBody>
          <a:bodyPr/>
          <a:lstStyle/>
          <a:p>
            <a:r>
              <a:rPr lang="en-CA" dirty="0" smtClean="0"/>
              <a:t>47F, colon cancer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0" y="53340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Adenocarcinoma of the right colon, T3 N1</a:t>
            </a:r>
            <a:endParaRPr lang="en-US" dirty="0"/>
          </a:p>
        </p:txBody>
      </p:sp>
      <p:pic>
        <p:nvPicPr>
          <p:cNvPr id="2050" name="Picture 2" descr="\\phsabc.ehcnet.ca\homedir\HomeDir02\JMcGhie\Profile\Desktop\starting slides.pptx - jpmcghie@gmail.com_files\melissa-mccarthy-450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47800"/>
            <a:ext cx="2286000" cy="311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72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have we learned from</a:t>
            </a:r>
            <a:br>
              <a:rPr lang="en-CA" dirty="0" smtClean="0"/>
            </a:br>
            <a:r>
              <a:rPr lang="en-CA" dirty="0" smtClean="0"/>
              <a:t>Three Patients?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We all have </a:t>
            </a:r>
            <a:r>
              <a:rPr lang="en-CA" u="sng" dirty="0" smtClean="0"/>
              <a:t>different</a:t>
            </a:r>
            <a:r>
              <a:rPr lang="en-CA" dirty="0" smtClean="0"/>
              <a:t> priorities</a:t>
            </a:r>
          </a:p>
          <a:p>
            <a:r>
              <a:rPr lang="en-CA" dirty="0" smtClean="0"/>
              <a:t>We are all concerned about </a:t>
            </a:r>
            <a:r>
              <a:rPr lang="en-CA" u="sng" dirty="0" smtClean="0"/>
              <a:t>different</a:t>
            </a:r>
            <a:r>
              <a:rPr lang="en-CA" dirty="0" smtClean="0"/>
              <a:t> things</a:t>
            </a:r>
          </a:p>
          <a:p>
            <a:r>
              <a:rPr lang="en-CA" dirty="0" smtClean="0"/>
              <a:t>As diseases and individuals vary, so do outcomes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590800"/>
            <a:ext cx="2953544" cy="2953544"/>
          </a:xfrm>
        </p:spPr>
      </p:pic>
    </p:spTree>
    <p:extLst>
      <p:ext uri="{BB962C8B-B14F-4D97-AF65-F5344CB8AC3E}">
        <p14:creationId xmlns:p14="http://schemas.microsoft.com/office/powerpoint/2010/main" val="204157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Live long and prosper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0" b="14400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smtClean="0"/>
              <a:t>Thank you!!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1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Change in bowel habit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444" y="2489200"/>
            <a:ext cx="3530600" cy="3530600"/>
          </a:xfrm>
        </p:spPr>
      </p:pic>
    </p:spTree>
    <p:extLst>
      <p:ext uri="{BB962C8B-B14F-4D97-AF65-F5344CB8AC3E}">
        <p14:creationId xmlns:p14="http://schemas.microsoft.com/office/powerpoint/2010/main" val="152445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1195</TotalTime>
  <Words>917</Words>
  <Application>Microsoft Office PowerPoint</Application>
  <PresentationFormat>On-screen Show (4:3)</PresentationFormat>
  <Paragraphs>234</Paragraphs>
  <Slides>81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Ion Boardroom</vt:lpstr>
      <vt:lpstr>Three Patients, Three Diseases</vt:lpstr>
      <vt:lpstr>Disclosures</vt:lpstr>
      <vt:lpstr>Outline</vt:lpstr>
      <vt:lpstr>Ginny</vt:lpstr>
      <vt:lpstr>Vinnie</vt:lpstr>
      <vt:lpstr>Winnie</vt:lpstr>
      <vt:lpstr>The Medical Oncology Approach: and the Server Analogy</vt:lpstr>
      <vt:lpstr>Ginny</vt:lpstr>
      <vt:lpstr>Diagnosis</vt:lpstr>
      <vt:lpstr>Bloodwork</vt:lpstr>
      <vt:lpstr>Diagnosis</vt:lpstr>
      <vt:lpstr>Diagnosis</vt:lpstr>
      <vt:lpstr>Diagnosis</vt:lpstr>
      <vt:lpstr>Staging</vt:lpstr>
      <vt:lpstr>Oncology Consultation</vt:lpstr>
      <vt:lpstr>Oncology Consultation</vt:lpstr>
      <vt:lpstr>Oncology Consultation</vt:lpstr>
      <vt:lpstr>PowerPoint Presentation</vt:lpstr>
      <vt:lpstr>Oncology Consultation</vt:lpstr>
      <vt:lpstr>Treatment Choices</vt:lpstr>
      <vt:lpstr>Treatment Choices</vt:lpstr>
      <vt:lpstr>Treatment Choices: when are these options not available?</vt:lpstr>
      <vt:lpstr>Follow Up</vt:lpstr>
      <vt:lpstr>Metastectomy</vt:lpstr>
      <vt:lpstr>Follow Up</vt:lpstr>
      <vt:lpstr>Follow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Outcome</vt:lpstr>
      <vt:lpstr>Vinnie</vt:lpstr>
      <vt:lpstr>Diagnosis</vt:lpstr>
      <vt:lpstr>Diagnosis</vt:lpstr>
      <vt:lpstr>Diagnosis</vt:lpstr>
      <vt:lpstr>Diagnosis</vt:lpstr>
      <vt:lpstr>RIP</vt:lpstr>
      <vt:lpstr>RIP</vt:lpstr>
      <vt:lpstr>RIP</vt:lpstr>
      <vt:lpstr>RIP</vt:lpstr>
      <vt:lpstr>RIP</vt:lpstr>
      <vt:lpstr>RIP</vt:lpstr>
      <vt:lpstr>Consultation</vt:lpstr>
      <vt:lpstr>PowerPoint Presentation</vt:lpstr>
      <vt:lpstr>Treatment Choices</vt:lpstr>
      <vt:lpstr>Chemotherapy</vt:lpstr>
      <vt:lpstr>Gemcitabine plus something…</vt:lpstr>
      <vt:lpstr>FOLFIRINOX</vt:lpstr>
      <vt:lpstr>Gem / Nab-Paclitaxel</vt:lpstr>
      <vt:lpstr>An approach…</vt:lpstr>
      <vt:lpstr>Palliative Care</vt:lpstr>
      <vt:lpstr>MAiD adds a new twist</vt:lpstr>
      <vt:lpstr>Outcome</vt:lpstr>
      <vt:lpstr>Winnie</vt:lpstr>
      <vt:lpstr>Diagnosis</vt:lpstr>
      <vt:lpstr>Same old story…</vt:lpstr>
      <vt:lpstr>Diagnosis</vt:lpstr>
      <vt:lpstr>Diet change helped!</vt:lpstr>
      <vt:lpstr>Diagnosis</vt:lpstr>
      <vt:lpstr>PowerPoint Presentation</vt:lpstr>
      <vt:lpstr>Oncology Consultation</vt:lpstr>
      <vt:lpstr>Oncology Consultation</vt:lpstr>
      <vt:lpstr>Oncology Consultation</vt:lpstr>
      <vt:lpstr>PowerPoint Presentation</vt:lpstr>
      <vt:lpstr>Oncology Consultation</vt:lpstr>
      <vt:lpstr>The situation…</vt:lpstr>
      <vt:lpstr>Carcinoid Syndrome</vt:lpstr>
      <vt:lpstr>Treatment Choices</vt:lpstr>
      <vt:lpstr>Treatment Choices</vt:lpstr>
      <vt:lpstr>Treatment Choices</vt:lpstr>
      <vt:lpstr>PowerPoint Presentation</vt:lpstr>
      <vt:lpstr>Follow Up Appointments</vt:lpstr>
      <vt:lpstr>Let’s grow old together…</vt:lpstr>
      <vt:lpstr>Follow Up Appointments</vt:lpstr>
      <vt:lpstr>Why managing  patients with NETs is so easy…and so difficult</vt:lpstr>
      <vt:lpstr>Outcome</vt:lpstr>
      <vt:lpstr>Still going strong…</vt:lpstr>
      <vt:lpstr>What have we learned from Three Diseases?</vt:lpstr>
      <vt:lpstr>What have we learned from Three Patients?</vt:lpstr>
      <vt:lpstr>Live long and prosper</vt:lpstr>
    </vt:vector>
  </TitlesOfParts>
  <Company>Health Shared Services 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Three Patients, Three Diseases</dc:title>
  <dc:creator>McGhie, John Paul</dc:creator>
  <cp:lastModifiedBy>McGhie, John Paul</cp:lastModifiedBy>
  <cp:revision>33</cp:revision>
  <cp:lastPrinted>2017-09-18T00:50:43Z</cp:lastPrinted>
  <dcterms:created xsi:type="dcterms:W3CDTF">2017-09-17T18:45:26Z</dcterms:created>
  <dcterms:modified xsi:type="dcterms:W3CDTF">2017-09-23T01:15:46Z</dcterms:modified>
</cp:coreProperties>
</file>