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78" r:id="rId4"/>
    <p:sldId id="289" r:id="rId5"/>
    <p:sldId id="259" r:id="rId6"/>
    <p:sldId id="260" r:id="rId7"/>
    <p:sldId id="261" r:id="rId8"/>
    <p:sldId id="262" r:id="rId9"/>
    <p:sldId id="263" r:id="rId10"/>
    <p:sldId id="279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90" r:id="rId20"/>
    <p:sldId id="276" r:id="rId21"/>
    <p:sldId id="273" r:id="rId22"/>
    <p:sldId id="274" r:id="rId23"/>
    <p:sldId id="275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DEECF-5227-48AE-9667-477CB59AD8C1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04B0D-9B78-4743-B957-09C43EB22BB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857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5613" y="666750"/>
            <a:ext cx="5932487" cy="3338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438" y="4313238"/>
            <a:ext cx="5307012" cy="4005262"/>
          </a:xfrm>
          <a:ln/>
        </p:spPr>
        <p:txBody>
          <a:bodyPr/>
          <a:lstStyle/>
          <a:p>
            <a:pPr eaLnBrk="1" fontAlgn="auto" hangingPunct="1">
              <a:spcBef>
                <a:spcPts val="287"/>
              </a:spcBef>
              <a:spcAft>
                <a:spcPts val="287"/>
              </a:spcAft>
              <a:tabLst>
                <a:tab pos="436787" algn="l"/>
              </a:tabLst>
              <a:defRPr/>
            </a:pP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6882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2B618-8AC1-4F20-89EB-CCCE684F7F41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376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992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289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694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910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36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49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68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443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98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770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47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80780-088C-45D9-B9F8-D475977C03C7}" type="datetimeFigureOut">
              <a:rPr lang="en-CA" smtClean="0"/>
              <a:t>2017-09-17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F71D0-898F-44FA-BEF8-0DEBFF678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246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943" y="2703127"/>
            <a:ext cx="9144000" cy="1549232"/>
          </a:xfrm>
        </p:spPr>
        <p:txBody>
          <a:bodyPr/>
          <a:lstStyle/>
          <a:p>
            <a:r>
              <a:rPr lang="en-CA" dirty="0"/>
              <a:t>The Sweet Talk</a:t>
            </a:r>
            <a:br>
              <a:rPr lang="en-CA" dirty="0"/>
            </a:br>
            <a:r>
              <a:rPr lang="en-CA" sz="3200" dirty="0"/>
              <a:t>CSGNA, Victoria BC,21 Sept 2017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157" y="4286540"/>
            <a:ext cx="9144000" cy="744087"/>
          </a:xfrm>
        </p:spPr>
        <p:txBody>
          <a:bodyPr/>
          <a:lstStyle/>
          <a:p>
            <a:r>
              <a:rPr lang="en-CA" dirty="0"/>
              <a:t>DR DAVID MILLER MD FRCPC Cert Endo Cert Epi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303" y="5142305"/>
            <a:ext cx="2712955" cy="1450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65970" cy="2489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778" y="1"/>
            <a:ext cx="5172222" cy="2475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877583"/>
            <a:ext cx="2976038" cy="1980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9523" y="4351267"/>
            <a:ext cx="3482478" cy="25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2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9" name="Title 43"/>
          <p:cNvSpPr>
            <a:spLocks noGrp="1"/>
          </p:cNvSpPr>
          <p:nvPr>
            <p:ph type="title"/>
          </p:nvPr>
        </p:nvSpPr>
        <p:spPr>
          <a:xfrm>
            <a:off x="1893275" y="105508"/>
            <a:ext cx="8698634" cy="1143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Ominous Octet: Targeting the Core Defects in Type 2 Diabetes with Different Classes of </a:t>
            </a:r>
            <a:r>
              <a:rPr lang="en-US" sz="2800" dirty="0" err="1"/>
              <a:t>Antihyperglycemic</a:t>
            </a:r>
            <a:r>
              <a:rPr lang="en-US" sz="2800" dirty="0"/>
              <a:t> Agents</a:t>
            </a:r>
          </a:p>
        </p:txBody>
      </p:sp>
      <p:graphicFrame>
        <p:nvGraphicFramePr>
          <p:cNvPr id="334850" name="Object 22"/>
          <p:cNvGraphicFramePr>
            <a:graphicFrameLocks noChangeAspect="1"/>
          </p:cNvGraphicFramePr>
          <p:nvPr>
            <p:extLst/>
          </p:nvPr>
        </p:nvGraphicFramePr>
        <p:xfrm>
          <a:off x="6030989" y="3829734"/>
          <a:ext cx="7158" cy="7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5" imgW="10092267" imgH="6735233" progId="">
                  <p:embed/>
                </p:oleObj>
              </mc:Choice>
              <mc:Fallback>
                <p:oleObj name="CorelDRAW" r:id="rId5" imgW="10092267" imgH="6735233" progId="">
                  <p:embed/>
                  <p:pic>
                    <p:nvPicPr>
                      <p:cNvPr id="33485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0989" y="3829734"/>
                        <a:ext cx="7158" cy="7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0"/>
          <p:cNvGrpSpPr>
            <a:grpSpLocks/>
          </p:cNvGrpSpPr>
          <p:nvPr/>
        </p:nvGrpSpPr>
        <p:grpSpPr bwMode="blackWhite">
          <a:xfrm>
            <a:off x="4448230" y="3556269"/>
            <a:ext cx="3182116" cy="934935"/>
            <a:chOff x="1958" y="1906"/>
            <a:chExt cx="2609" cy="682"/>
          </a:xfrm>
          <a:solidFill>
            <a:srgbClr val="002060"/>
          </a:solidFill>
        </p:grpSpPr>
        <p:sp>
          <p:nvSpPr>
            <p:cNvPr id="45" name="Freeform 41"/>
            <p:cNvSpPr>
              <a:spLocks/>
            </p:cNvSpPr>
            <p:nvPr/>
          </p:nvSpPr>
          <p:spPr bwMode="blackWhite">
            <a:xfrm>
              <a:off x="1973" y="1919"/>
              <a:ext cx="2579" cy="656"/>
            </a:xfrm>
            <a:custGeom>
              <a:avLst/>
              <a:gdLst>
                <a:gd name="T0" fmla="*/ 0 w 6878"/>
                <a:gd name="T1" fmla="*/ 0 h 1966"/>
                <a:gd name="T2" fmla="*/ 0 w 6878"/>
                <a:gd name="T3" fmla="*/ 0 h 1966"/>
                <a:gd name="T4" fmla="*/ 0 w 6878"/>
                <a:gd name="T5" fmla="*/ 0 h 1966"/>
                <a:gd name="T6" fmla="*/ 0 w 6878"/>
                <a:gd name="T7" fmla="*/ 0 h 1966"/>
                <a:gd name="T8" fmla="*/ 0 w 6878"/>
                <a:gd name="T9" fmla="*/ 0 h 1966"/>
                <a:gd name="T10" fmla="*/ 0 w 6878"/>
                <a:gd name="T11" fmla="*/ 0 h 1966"/>
                <a:gd name="T12" fmla="*/ 0 w 6878"/>
                <a:gd name="T13" fmla="*/ 0 h 1966"/>
                <a:gd name="T14" fmla="*/ 0 w 6878"/>
                <a:gd name="T15" fmla="*/ 0 h 1966"/>
                <a:gd name="T16" fmla="*/ 0 w 6878"/>
                <a:gd name="T17" fmla="*/ 0 h 1966"/>
                <a:gd name="T18" fmla="*/ 0 w 6878"/>
                <a:gd name="T19" fmla="*/ 0 h 1966"/>
                <a:gd name="T20" fmla="*/ 0 w 6878"/>
                <a:gd name="T21" fmla="*/ 0 h 1966"/>
                <a:gd name="T22" fmla="*/ 0 w 6878"/>
                <a:gd name="T23" fmla="*/ 0 h 1966"/>
                <a:gd name="T24" fmla="*/ 0 w 6878"/>
                <a:gd name="T25" fmla="*/ 0 h 1966"/>
                <a:gd name="T26" fmla="*/ 0 w 6878"/>
                <a:gd name="T27" fmla="*/ 0 h 1966"/>
                <a:gd name="T28" fmla="*/ 0 w 6878"/>
                <a:gd name="T29" fmla="*/ 0 h 1966"/>
                <a:gd name="T30" fmla="*/ 0 w 6878"/>
                <a:gd name="T31" fmla="*/ 0 h 1966"/>
                <a:gd name="T32" fmla="*/ 0 w 6878"/>
                <a:gd name="T33" fmla="*/ 0 h 1966"/>
                <a:gd name="T34" fmla="*/ 0 w 6878"/>
                <a:gd name="T35" fmla="*/ 0 h 1966"/>
                <a:gd name="T36" fmla="*/ 0 w 6878"/>
                <a:gd name="T37" fmla="*/ 0 h 1966"/>
                <a:gd name="T38" fmla="*/ 0 w 6878"/>
                <a:gd name="T39" fmla="*/ 0 h 1966"/>
                <a:gd name="T40" fmla="*/ 0 w 6878"/>
                <a:gd name="T41" fmla="*/ 0 h 1966"/>
                <a:gd name="T42" fmla="*/ 0 w 6878"/>
                <a:gd name="T43" fmla="*/ 0 h 1966"/>
                <a:gd name="T44" fmla="*/ 0 w 6878"/>
                <a:gd name="T45" fmla="*/ 0 h 1966"/>
                <a:gd name="T46" fmla="*/ 0 w 6878"/>
                <a:gd name="T47" fmla="*/ 0 h 1966"/>
                <a:gd name="T48" fmla="*/ 0 w 6878"/>
                <a:gd name="T49" fmla="*/ 0 h 1966"/>
                <a:gd name="T50" fmla="*/ 0 w 6878"/>
                <a:gd name="T51" fmla="*/ 0 h 1966"/>
                <a:gd name="T52" fmla="*/ 0 w 6878"/>
                <a:gd name="T53" fmla="*/ 0 h 1966"/>
                <a:gd name="T54" fmla="*/ 0 w 6878"/>
                <a:gd name="T55" fmla="*/ 0 h 1966"/>
                <a:gd name="T56" fmla="*/ 0 w 6878"/>
                <a:gd name="T57" fmla="*/ 0 h 1966"/>
                <a:gd name="T58" fmla="*/ 0 w 6878"/>
                <a:gd name="T59" fmla="*/ 0 h 1966"/>
                <a:gd name="T60" fmla="*/ 0 w 6878"/>
                <a:gd name="T61" fmla="*/ 0 h 1966"/>
                <a:gd name="T62" fmla="*/ 0 w 6878"/>
                <a:gd name="T63" fmla="*/ 0 h 1966"/>
                <a:gd name="T64" fmla="*/ 0 w 6878"/>
                <a:gd name="T65" fmla="*/ 0 h 1966"/>
                <a:gd name="T66" fmla="*/ 0 w 6878"/>
                <a:gd name="T67" fmla="*/ 0 h 1966"/>
                <a:gd name="T68" fmla="*/ 0 w 6878"/>
                <a:gd name="T69" fmla="*/ 0 h 1966"/>
                <a:gd name="T70" fmla="*/ 0 w 6878"/>
                <a:gd name="T71" fmla="*/ 0 h 1966"/>
                <a:gd name="T72" fmla="*/ 0 w 6878"/>
                <a:gd name="T73" fmla="*/ 0 h 1966"/>
                <a:gd name="T74" fmla="*/ 0 w 6878"/>
                <a:gd name="T75" fmla="*/ 0 h 1966"/>
                <a:gd name="T76" fmla="*/ 0 w 6878"/>
                <a:gd name="T77" fmla="*/ 0 h 1966"/>
                <a:gd name="T78" fmla="*/ 0 w 6878"/>
                <a:gd name="T79" fmla="*/ 0 h 1966"/>
                <a:gd name="T80" fmla="*/ 0 w 6878"/>
                <a:gd name="T81" fmla="*/ 0 h 1966"/>
                <a:gd name="T82" fmla="*/ 0 w 6878"/>
                <a:gd name="T83" fmla="*/ 0 h 1966"/>
                <a:gd name="T84" fmla="*/ 0 w 6878"/>
                <a:gd name="T85" fmla="*/ 0 h 19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878"/>
                <a:gd name="T130" fmla="*/ 0 h 1966"/>
                <a:gd name="T131" fmla="*/ 6878 w 6878"/>
                <a:gd name="T132" fmla="*/ 1966 h 19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878" h="1966">
                  <a:moveTo>
                    <a:pt x="3438" y="1966"/>
                  </a:moveTo>
                  <a:lnTo>
                    <a:pt x="3615" y="1964"/>
                  </a:lnTo>
                  <a:lnTo>
                    <a:pt x="3789" y="1961"/>
                  </a:lnTo>
                  <a:lnTo>
                    <a:pt x="3961" y="1954"/>
                  </a:lnTo>
                  <a:lnTo>
                    <a:pt x="4130" y="1945"/>
                  </a:lnTo>
                  <a:lnTo>
                    <a:pt x="4296" y="1935"/>
                  </a:lnTo>
                  <a:lnTo>
                    <a:pt x="4459" y="1922"/>
                  </a:lnTo>
                  <a:lnTo>
                    <a:pt x="4618" y="1906"/>
                  </a:lnTo>
                  <a:lnTo>
                    <a:pt x="4775" y="1888"/>
                  </a:lnTo>
                  <a:lnTo>
                    <a:pt x="4927" y="1868"/>
                  </a:lnTo>
                  <a:lnTo>
                    <a:pt x="5075" y="1847"/>
                  </a:lnTo>
                  <a:lnTo>
                    <a:pt x="5220" y="1823"/>
                  </a:lnTo>
                  <a:lnTo>
                    <a:pt x="5359" y="1797"/>
                  </a:lnTo>
                  <a:lnTo>
                    <a:pt x="5494" y="1769"/>
                  </a:lnTo>
                  <a:lnTo>
                    <a:pt x="5624" y="1741"/>
                  </a:lnTo>
                  <a:lnTo>
                    <a:pt x="5749" y="1710"/>
                  </a:lnTo>
                  <a:lnTo>
                    <a:pt x="5869" y="1677"/>
                  </a:lnTo>
                  <a:lnTo>
                    <a:pt x="5981" y="1644"/>
                  </a:lnTo>
                  <a:lnTo>
                    <a:pt x="6091" y="1608"/>
                  </a:lnTo>
                  <a:lnTo>
                    <a:pt x="6193" y="1570"/>
                  </a:lnTo>
                  <a:lnTo>
                    <a:pt x="6288" y="1532"/>
                  </a:lnTo>
                  <a:lnTo>
                    <a:pt x="6378" y="1491"/>
                  </a:lnTo>
                  <a:lnTo>
                    <a:pt x="6462" y="1451"/>
                  </a:lnTo>
                  <a:lnTo>
                    <a:pt x="6538" y="1408"/>
                  </a:lnTo>
                  <a:lnTo>
                    <a:pt x="6607" y="1364"/>
                  </a:lnTo>
                  <a:lnTo>
                    <a:pt x="6668" y="1320"/>
                  </a:lnTo>
                  <a:lnTo>
                    <a:pt x="6722" y="1274"/>
                  </a:lnTo>
                  <a:lnTo>
                    <a:pt x="6768" y="1228"/>
                  </a:lnTo>
                  <a:lnTo>
                    <a:pt x="6807" y="1180"/>
                  </a:lnTo>
                  <a:lnTo>
                    <a:pt x="6837" y="1133"/>
                  </a:lnTo>
                  <a:lnTo>
                    <a:pt x="6860" y="1083"/>
                  </a:lnTo>
                  <a:lnTo>
                    <a:pt x="6873" y="1033"/>
                  </a:lnTo>
                  <a:lnTo>
                    <a:pt x="6878" y="983"/>
                  </a:lnTo>
                  <a:lnTo>
                    <a:pt x="6873" y="932"/>
                  </a:lnTo>
                  <a:lnTo>
                    <a:pt x="6860" y="883"/>
                  </a:lnTo>
                  <a:lnTo>
                    <a:pt x="6837" y="833"/>
                  </a:lnTo>
                  <a:lnTo>
                    <a:pt x="6807" y="786"/>
                  </a:lnTo>
                  <a:lnTo>
                    <a:pt x="6768" y="738"/>
                  </a:lnTo>
                  <a:lnTo>
                    <a:pt x="6722" y="690"/>
                  </a:lnTo>
                  <a:lnTo>
                    <a:pt x="6668" y="645"/>
                  </a:lnTo>
                  <a:lnTo>
                    <a:pt x="6607" y="601"/>
                  </a:lnTo>
                  <a:lnTo>
                    <a:pt x="6538" y="557"/>
                  </a:lnTo>
                  <a:lnTo>
                    <a:pt x="6462" y="515"/>
                  </a:lnTo>
                  <a:lnTo>
                    <a:pt x="6378" y="474"/>
                  </a:lnTo>
                  <a:lnTo>
                    <a:pt x="6288" y="434"/>
                  </a:lnTo>
                  <a:lnTo>
                    <a:pt x="6193" y="396"/>
                  </a:lnTo>
                  <a:lnTo>
                    <a:pt x="6091" y="358"/>
                  </a:lnTo>
                  <a:lnTo>
                    <a:pt x="5981" y="322"/>
                  </a:lnTo>
                  <a:lnTo>
                    <a:pt x="5869" y="289"/>
                  </a:lnTo>
                  <a:lnTo>
                    <a:pt x="5749" y="256"/>
                  </a:lnTo>
                  <a:lnTo>
                    <a:pt x="5624" y="225"/>
                  </a:lnTo>
                  <a:lnTo>
                    <a:pt x="5494" y="196"/>
                  </a:lnTo>
                  <a:lnTo>
                    <a:pt x="5359" y="168"/>
                  </a:lnTo>
                  <a:lnTo>
                    <a:pt x="5220" y="143"/>
                  </a:lnTo>
                  <a:lnTo>
                    <a:pt x="5075" y="119"/>
                  </a:lnTo>
                  <a:lnTo>
                    <a:pt x="4927" y="98"/>
                  </a:lnTo>
                  <a:lnTo>
                    <a:pt x="4775" y="77"/>
                  </a:lnTo>
                  <a:lnTo>
                    <a:pt x="4618" y="60"/>
                  </a:lnTo>
                  <a:lnTo>
                    <a:pt x="4459" y="44"/>
                  </a:lnTo>
                  <a:lnTo>
                    <a:pt x="4296" y="31"/>
                  </a:lnTo>
                  <a:lnTo>
                    <a:pt x="4130" y="20"/>
                  </a:lnTo>
                  <a:lnTo>
                    <a:pt x="3961" y="11"/>
                  </a:lnTo>
                  <a:lnTo>
                    <a:pt x="3789" y="5"/>
                  </a:lnTo>
                  <a:lnTo>
                    <a:pt x="3615" y="1"/>
                  </a:lnTo>
                  <a:lnTo>
                    <a:pt x="3438" y="0"/>
                  </a:lnTo>
                  <a:lnTo>
                    <a:pt x="3262" y="1"/>
                  </a:lnTo>
                  <a:lnTo>
                    <a:pt x="3088" y="5"/>
                  </a:lnTo>
                  <a:lnTo>
                    <a:pt x="2917" y="11"/>
                  </a:lnTo>
                  <a:lnTo>
                    <a:pt x="2747" y="20"/>
                  </a:lnTo>
                  <a:lnTo>
                    <a:pt x="2582" y="31"/>
                  </a:lnTo>
                  <a:lnTo>
                    <a:pt x="2418" y="44"/>
                  </a:lnTo>
                  <a:lnTo>
                    <a:pt x="2258" y="60"/>
                  </a:lnTo>
                  <a:lnTo>
                    <a:pt x="2103" y="77"/>
                  </a:lnTo>
                  <a:lnTo>
                    <a:pt x="1951" y="98"/>
                  </a:lnTo>
                  <a:lnTo>
                    <a:pt x="1802" y="119"/>
                  </a:lnTo>
                  <a:lnTo>
                    <a:pt x="1658" y="143"/>
                  </a:lnTo>
                  <a:lnTo>
                    <a:pt x="1518" y="168"/>
                  </a:lnTo>
                  <a:lnTo>
                    <a:pt x="1384" y="196"/>
                  </a:lnTo>
                  <a:lnTo>
                    <a:pt x="1254" y="225"/>
                  </a:lnTo>
                  <a:lnTo>
                    <a:pt x="1128" y="256"/>
                  </a:lnTo>
                  <a:lnTo>
                    <a:pt x="1009" y="289"/>
                  </a:lnTo>
                  <a:lnTo>
                    <a:pt x="895" y="322"/>
                  </a:lnTo>
                  <a:lnTo>
                    <a:pt x="787" y="358"/>
                  </a:lnTo>
                  <a:lnTo>
                    <a:pt x="685" y="396"/>
                  </a:lnTo>
                  <a:lnTo>
                    <a:pt x="589" y="434"/>
                  </a:lnTo>
                  <a:lnTo>
                    <a:pt x="499" y="474"/>
                  </a:lnTo>
                  <a:lnTo>
                    <a:pt x="416" y="515"/>
                  </a:lnTo>
                  <a:lnTo>
                    <a:pt x="340" y="557"/>
                  </a:lnTo>
                  <a:lnTo>
                    <a:pt x="271" y="601"/>
                  </a:lnTo>
                  <a:lnTo>
                    <a:pt x="210" y="645"/>
                  </a:lnTo>
                  <a:lnTo>
                    <a:pt x="155" y="690"/>
                  </a:lnTo>
                  <a:lnTo>
                    <a:pt x="109" y="738"/>
                  </a:lnTo>
                  <a:lnTo>
                    <a:pt x="70" y="786"/>
                  </a:lnTo>
                  <a:lnTo>
                    <a:pt x="40" y="833"/>
                  </a:lnTo>
                  <a:lnTo>
                    <a:pt x="18" y="883"/>
                  </a:lnTo>
                  <a:lnTo>
                    <a:pt x="5" y="932"/>
                  </a:lnTo>
                  <a:lnTo>
                    <a:pt x="0" y="983"/>
                  </a:lnTo>
                  <a:lnTo>
                    <a:pt x="5" y="1033"/>
                  </a:lnTo>
                  <a:lnTo>
                    <a:pt x="18" y="1083"/>
                  </a:lnTo>
                  <a:lnTo>
                    <a:pt x="40" y="1133"/>
                  </a:lnTo>
                  <a:lnTo>
                    <a:pt x="70" y="1180"/>
                  </a:lnTo>
                  <a:lnTo>
                    <a:pt x="109" y="1228"/>
                  </a:lnTo>
                  <a:lnTo>
                    <a:pt x="155" y="1274"/>
                  </a:lnTo>
                  <a:lnTo>
                    <a:pt x="210" y="1320"/>
                  </a:lnTo>
                  <a:lnTo>
                    <a:pt x="271" y="1364"/>
                  </a:lnTo>
                  <a:lnTo>
                    <a:pt x="340" y="1408"/>
                  </a:lnTo>
                  <a:lnTo>
                    <a:pt x="416" y="1451"/>
                  </a:lnTo>
                  <a:lnTo>
                    <a:pt x="499" y="1491"/>
                  </a:lnTo>
                  <a:lnTo>
                    <a:pt x="589" y="1532"/>
                  </a:lnTo>
                  <a:lnTo>
                    <a:pt x="685" y="1570"/>
                  </a:lnTo>
                  <a:lnTo>
                    <a:pt x="787" y="1608"/>
                  </a:lnTo>
                  <a:lnTo>
                    <a:pt x="895" y="1644"/>
                  </a:lnTo>
                  <a:lnTo>
                    <a:pt x="1009" y="1677"/>
                  </a:lnTo>
                  <a:lnTo>
                    <a:pt x="1128" y="1710"/>
                  </a:lnTo>
                  <a:lnTo>
                    <a:pt x="1254" y="1741"/>
                  </a:lnTo>
                  <a:lnTo>
                    <a:pt x="1384" y="1769"/>
                  </a:lnTo>
                  <a:lnTo>
                    <a:pt x="1518" y="1797"/>
                  </a:lnTo>
                  <a:lnTo>
                    <a:pt x="1658" y="1823"/>
                  </a:lnTo>
                  <a:lnTo>
                    <a:pt x="1802" y="1847"/>
                  </a:lnTo>
                  <a:lnTo>
                    <a:pt x="1951" y="1868"/>
                  </a:lnTo>
                  <a:lnTo>
                    <a:pt x="2103" y="1888"/>
                  </a:lnTo>
                  <a:lnTo>
                    <a:pt x="2258" y="1906"/>
                  </a:lnTo>
                  <a:lnTo>
                    <a:pt x="2418" y="1922"/>
                  </a:lnTo>
                  <a:lnTo>
                    <a:pt x="2582" y="1935"/>
                  </a:lnTo>
                  <a:lnTo>
                    <a:pt x="2747" y="1945"/>
                  </a:lnTo>
                  <a:lnTo>
                    <a:pt x="2917" y="1954"/>
                  </a:lnTo>
                  <a:lnTo>
                    <a:pt x="3088" y="1961"/>
                  </a:lnTo>
                  <a:lnTo>
                    <a:pt x="3262" y="1964"/>
                  </a:lnTo>
                  <a:lnTo>
                    <a:pt x="3438" y="196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Arial Narrow"/>
                <a:ea typeface="Arial"/>
                <a:cs typeface="Arial Narrow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blackWhite">
            <a:xfrm>
              <a:off x="3262" y="2247"/>
              <a:ext cx="1305" cy="341"/>
            </a:xfrm>
            <a:custGeom>
              <a:avLst/>
              <a:gdLst>
                <a:gd name="T0" fmla="*/ 0 w 3479"/>
                <a:gd name="T1" fmla="*/ 0 h 1022"/>
                <a:gd name="T2" fmla="*/ 0 w 3479"/>
                <a:gd name="T3" fmla="*/ 0 h 1022"/>
                <a:gd name="T4" fmla="*/ 0 w 3479"/>
                <a:gd name="T5" fmla="*/ 0 h 1022"/>
                <a:gd name="T6" fmla="*/ 0 w 3479"/>
                <a:gd name="T7" fmla="*/ 0 h 1022"/>
                <a:gd name="T8" fmla="*/ 0 w 3479"/>
                <a:gd name="T9" fmla="*/ 0 h 1022"/>
                <a:gd name="T10" fmla="*/ 0 w 3479"/>
                <a:gd name="T11" fmla="*/ 0 h 1022"/>
                <a:gd name="T12" fmla="*/ 0 w 3479"/>
                <a:gd name="T13" fmla="*/ 0 h 1022"/>
                <a:gd name="T14" fmla="*/ 0 w 3479"/>
                <a:gd name="T15" fmla="*/ 0 h 1022"/>
                <a:gd name="T16" fmla="*/ 0 w 3479"/>
                <a:gd name="T17" fmla="*/ 0 h 1022"/>
                <a:gd name="T18" fmla="*/ 0 w 3479"/>
                <a:gd name="T19" fmla="*/ 0 h 1022"/>
                <a:gd name="T20" fmla="*/ 0 w 3479"/>
                <a:gd name="T21" fmla="*/ 0 h 1022"/>
                <a:gd name="T22" fmla="*/ 0 w 3479"/>
                <a:gd name="T23" fmla="*/ 0 h 1022"/>
                <a:gd name="T24" fmla="*/ 0 w 3479"/>
                <a:gd name="T25" fmla="*/ 0 h 1022"/>
                <a:gd name="T26" fmla="*/ 0 w 3479"/>
                <a:gd name="T27" fmla="*/ 0 h 1022"/>
                <a:gd name="T28" fmla="*/ 0 w 3479"/>
                <a:gd name="T29" fmla="*/ 0 h 1022"/>
                <a:gd name="T30" fmla="*/ 0 w 3479"/>
                <a:gd name="T31" fmla="*/ 0 h 1022"/>
                <a:gd name="T32" fmla="*/ 0 w 3479"/>
                <a:gd name="T33" fmla="*/ 0 h 1022"/>
                <a:gd name="T34" fmla="*/ 0 w 3479"/>
                <a:gd name="T35" fmla="*/ 0 h 1022"/>
                <a:gd name="T36" fmla="*/ 0 w 3479"/>
                <a:gd name="T37" fmla="*/ 0 h 1022"/>
                <a:gd name="T38" fmla="*/ 0 w 3479"/>
                <a:gd name="T39" fmla="*/ 0 h 1022"/>
                <a:gd name="T40" fmla="*/ 0 w 3479"/>
                <a:gd name="T41" fmla="*/ 0 h 1022"/>
                <a:gd name="T42" fmla="*/ 0 w 3479"/>
                <a:gd name="T43" fmla="*/ 0 h 1022"/>
                <a:gd name="T44" fmla="*/ 0 w 3479"/>
                <a:gd name="T45" fmla="*/ 0 h 1022"/>
                <a:gd name="T46" fmla="*/ 0 w 3479"/>
                <a:gd name="T47" fmla="*/ 0 h 1022"/>
                <a:gd name="T48" fmla="*/ 0 w 3479"/>
                <a:gd name="T49" fmla="*/ 0 h 1022"/>
                <a:gd name="T50" fmla="*/ 0 w 3479"/>
                <a:gd name="T51" fmla="*/ 0 h 1022"/>
                <a:gd name="T52" fmla="*/ 0 w 3479"/>
                <a:gd name="T53" fmla="*/ 0 h 1022"/>
                <a:gd name="T54" fmla="*/ 0 w 3479"/>
                <a:gd name="T55" fmla="*/ 0 h 1022"/>
                <a:gd name="T56" fmla="*/ 0 w 3479"/>
                <a:gd name="T57" fmla="*/ 0 h 1022"/>
                <a:gd name="T58" fmla="*/ 0 w 3479"/>
                <a:gd name="T59" fmla="*/ 0 h 1022"/>
                <a:gd name="T60" fmla="*/ 0 w 3479"/>
                <a:gd name="T61" fmla="*/ 0 h 1022"/>
                <a:gd name="T62" fmla="*/ 0 w 3479"/>
                <a:gd name="T63" fmla="*/ 0 h 1022"/>
                <a:gd name="T64" fmla="*/ 0 w 3479"/>
                <a:gd name="T65" fmla="*/ 0 h 1022"/>
                <a:gd name="T66" fmla="*/ 0 w 3479"/>
                <a:gd name="T67" fmla="*/ 0 h 1022"/>
                <a:gd name="T68" fmla="*/ 0 w 3479"/>
                <a:gd name="T69" fmla="*/ 0 h 1022"/>
                <a:gd name="T70" fmla="*/ 0 w 3479"/>
                <a:gd name="T71" fmla="*/ 0 h 1022"/>
                <a:gd name="T72" fmla="*/ 0 w 3479"/>
                <a:gd name="T73" fmla="*/ 0 h 1022"/>
                <a:gd name="T74" fmla="*/ 0 w 3479"/>
                <a:gd name="T75" fmla="*/ 0 h 1022"/>
                <a:gd name="T76" fmla="*/ 0 w 3479"/>
                <a:gd name="T77" fmla="*/ 0 h 1022"/>
                <a:gd name="T78" fmla="*/ 0 w 3479"/>
                <a:gd name="T79" fmla="*/ 0 h 1022"/>
                <a:gd name="T80" fmla="*/ 0 w 3479"/>
                <a:gd name="T81" fmla="*/ 0 h 1022"/>
                <a:gd name="T82" fmla="*/ 0 w 3479"/>
                <a:gd name="T83" fmla="*/ 0 h 1022"/>
                <a:gd name="T84" fmla="*/ 0 w 3479"/>
                <a:gd name="T85" fmla="*/ 0 h 1022"/>
                <a:gd name="T86" fmla="*/ 0 w 3479"/>
                <a:gd name="T87" fmla="*/ 0 h 10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479"/>
                <a:gd name="T133" fmla="*/ 0 h 1022"/>
                <a:gd name="T134" fmla="*/ 3479 w 3479"/>
                <a:gd name="T135" fmla="*/ 1022 h 10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479" h="1022">
                  <a:moveTo>
                    <a:pt x="3399" y="0"/>
                  </a:moveTo>
                  <a:lnTo>
                    <a:pt x="3399" y="0"/>
                  </a:lnTo>
                  <a:lnTo>
                    <a:pt x="3398" y="21"/>
                  </a:lnTo>
                  <a:lnTo>
                    <a:pt x="3396" y="44"/>
                  </a:lnTo>
                  <a:lnTo>
                    <a:pt x="3391" y="65"/>
                  </a:lnTo>
                  <a:lnTo>
                    <a:pt x="3384" y="87"/>
                  </a:lnTo>
                  <a:lnTo>
                    <a:pt x="3375" y="108"/>
                  </a:lnTo>
                  <a:lnTo>
                    <a:pt x="3365" y="131"/>
                  </a:lnTo>
                  <a:lnTo>
                    <a:pt x="3352" y="152"/>
                  </a:lnTo>
                  <a:lnTo>
                    <a:pt x="3337" y="174"/>
                  </a:lnTo>
                  <a:lnTo>
                    <a:pt x="3319" y="196"/>
                  </a:lnTo>
                  <a:lnTo>
                    <a:pt x="3302" y="218"/>
                  </a:lnTo>
                  <a:lnTo>
                    <a:pt x="3280" y="240"/>
                  </a:lnTo>
                  <a:lnTo>
                    <a:pt x="3258" y="262"/>
                  </a:lnTo>
                  <a:lnTo>
                    <a:pt x="3233" y="284"/>
                  </a:lnTo>
                  <a:lnTo>
                    <a:pt x="3205" y="305"/>
                  </a:lnTo>
                  <a:lnTo>
                    <a:pt x="3177" y="328"/>
                  </a:lnTo>
                  <a:lnTo>
                    <a:pt x="3146" y="349"/>
                  </a:lnTo>
                  <a:lnTo>
                    <a:pt x="3114" y="371"/>
                  </a:lnTo>
                  <a:lnTo>
                    <a:pt x="3079" y="391"/>
                  </a:lnTo>
                  <a:lnTo>
                    <a:pt x="3043" y="412"/>
                  </a:lnTo>
                  <a:lnTo>
                    <a:pt x="3005" y="432"/>
                  </a:lnTo>
                  <a:lnTo>
                    <a:pt x="2965" y="453"/>
                  </a:lnTo>
                  <a:lnTo>
                    <a:pt x="2924" y="473"/>
                  </a:lnTo>
                  <a:lnTo>
                    <a:pt x="2880" y="493"/>
                  </a:lnTo>
                  <a:lnTo>
                    <a:pt x="2835" y="512"/>
                  </a:lnTo>
                  <a:lnTo>
                    <a:pt x="2788" y="531"/>
                  </a:lnTo>
                  <a:lnTo>
                    <a:pt x="2741" y="550"/>
                  </a:lnTo>
                  <a:lnTo>
                    <a:pt x="2691" y="569"/>
                  </a:lnTo>
                  <a:lnTo>
                    <a:pt x="2640" y="587"/>
                  </a:lnTo>
                  <a:lnTo>
                    <a:pt x="2586" y="605"/>
                  </a:lnTo>
                  <a:lnTo>
                    <a:pt x="2533" y="622"/>
                  </a:lnTo>
                  <a:lnTo>
                    <a:pt x="2477" y="639"/>
                  </a:lnTo>
                  <a:lnTo>
                    <a:pt x="2419" y="656"/>
                  </a:lnTo>
                  <a:lnTo>
                    <a:pt x="2360" y="672"/>
                  </a:lnTo>
                  <a:lnTo>
                    <a:pt x="2301" y="688"/>
                  </a:lnTo>
                  <a:lnTo>
                    <a:pt x="2239" y="704"/>
                  </a:lnTo>
                  <a:lnTo>
                    <a:pt x="2176" y="719"/>
                  </a:lnTo>
                  <a:lnTo>
                    <a:pt x="2112" y="734"/>
                  </a:lnTo>
                  <a:lnTo>
                    <a:pt x="2048" y="748"/>
                  </a:lnTo>
                  <a:lnTo>
                    <a:pt x="1981" y="762"/>
                  </a:lnTo>
                  <a:lnTo>
                    <a:pt x="1914" y="776"/>
                  </a:lnTo>
                  <a:lnTo>
                    <a:pt x="1845" y="789"/>
                  </a:lnTo>
                  <a:lnTo>
                    <a:pt x="1775" y="801"/>
                  </a:lnTo>
                  <a:lnTo>
                    <a:pt x="1703" y="813"/>
                  </a:lnTo>
                  <a:lnTo>
                    <a:pt x="1631" y="824"/>
                  </a:lnTo>
                  <a:lnTo>
                    <a:pt x="1558" y="835"/>
                  </a:lnTo>
                  <a:lnTo>
                    <a:pt x="1483" y="846"/>
                  </a:lnTo>
                  <a:lnTo>
                    <a:pt x="1409" y="857"/>
                  </a:lnTo>
                  <a:lnTo>
                    <a:pt x="1333" y="866"/>
                  </a:lnTo>
                  <a:lnTo>
                    <a:pt x="1255" y="874"/>
                  </a:lnTo>
                  <a:lnTo>
                    <a:pt x="1177" y="884"/>
                  </a:lnTo>
                  <a:lnTo>
                    <a:pt x="1097" y="891"/>
                  </a:lnTo>
                  <a:lnTo>
                    <a:pt x="1018" y="899"/>
                  </a:lnTo>
                  <a:lnTo>
                    <a:pt x="937" y="905"/>
                  </a:lnTo>
                  <a:lnTo>
                    <a:pt x="855" y="912"/>
                  </a:lnTo>
                  <a:lnTo>
                    <a:pt x="773" y="917"/>
                  </a:lnTo>
                  <a:lnTo>
                    <a:pt x="690" y="923"/>
                  </a:lnTo>
                  <a:lnTo>
                    <a:pt x="606" y="928"/>
                  </a:lnTo>
                  <a:lnTo>
                    <a:pt x="521" y="931"/>
                  </a:lnTo>
                  <a:lnTo>
                    <a:pt x="436" y="935"/>
                  </a:lnTo>
                  <a:lnTo>
                    <a:pt x="350" y="937"/>
                  </a:lnTo>
                  <a:lnTo>
                    <a:pt x="264" y="940"/>
                  </a:lnTo>
                  <a:lnTo>
                    <a:pt x="176" y="942"/>
                  </a:lnTo>
                  <a:lnTo>
                    <a:pt x="89" y="942"/>
                  </a:lnTo>
                  <a:lnTo>
                    <a:pt x="0" y="943"/>
                  </a:lnTo>
                  <a:lnTo>
                    <a:pt x="0" y="1022"/>
                  </a:lnTo>
                  <a:lnTo>
                    <a:pt x="89" y="1022"/>
                  </a:lnTo>
                  <a:lnTo>
                    <a:pt x="177" y="1021"/>
                  </a:lnTo>
                  <a:lnTo>
                    <a:pt x="265" y="1019"/>
                  </a:lnTo>
                  <a:lnTo>
                    <a:pt x="352" y="1017"/>
                  </a:lnTo>
                  <a:lnTo>
                    <a:pt x="439" y="1015"/>
                  </a:lnTo>
                  <a:lnTo>
                    <a:pt x="524" y="1011"/>
                  </a:lnTo>
                  <a:lnTo>
                    <a:pt x="610" y="1006"/>
                  </a:lnTo>
                  <a:lnTo>
                    <a:pt x="694" y="1002"/>
                  </a:lnTo>
                  <a:lnTo>
                    <a:pt x="778" y="997"/>
                  </a:lnTo>
                  <a:lnTo>
                    <a:pt x="861" y="991"/>
                  </a:lnTo>
                  <a:lnTo>
                    <a:pt x="943" y="985"/>
                  </a:lnTo>
                  <a:lnTo>
                    <a:pt x="1025" y="978"/>
                  </a:lnTo>
                  <a:lnTo>
                    <a:pt x="1106" y="971"/>
                  </a:lnTo>
                  <a:lnTo>
                    <a:pt x="1185" y="962"/>
                  </a:lnTo>
                  <a:lnTo>
                    <a:pt x="1264" y="954"/>
                  </a:lnTo>
                  <a:lnTo>
                    <a:pt x="1342" y="945"/>
                  </a:lnTo>
                  <a:lnTo>
                    <a:pt x="1418" y="935"/>
                  </a:lnTo>
                  <a:lnTo>
                    <a:pt x="1494" y="924"/>
                  </a:lnTo>
                  <a:lnTo>
                    <a:pt x="1569" y="914"/>
                  </a:lnTo>
                  <a:lnTo>
                    <a:pt x="1644" y="903"/>
                  </a:lnTo>
                  <a:lnTo>
                    <a:pt x="1716" y="891"/>
                  </a:lnTo>
                  <a:lnTo>
                    <a:pt x="1788" y="879"/>
                  </a:lnTo>
                  <a:lnTo>
                    <a:pt x="1859" y="866"/>
                  </a:lnTo>
                  <a:lnTo>
                    <a:pt x="1928" y="853"/>
                  </a:lnTo>
                  <a:lnTo>
                    <a:pt x="1997" y="840"/>
                  </a:lnTo>
                  <a:lnTo>
                    <a:pt x="2063" y="826"/>
                  </a:lnTo>
                  <a:lnTo>
                    <a:pt x="2130" y="811"/>
                  </a:lnTo>
                  <a:lnTo>
                    <a:pt x="2194" y="796"/>
                  </a:lnTo>
                  <a:lnTo>
                    <a:pt x="2258" y="781"/>
                  </a:lnTo>
                  <a:lnTo>
                    <a:pt x="2320" y="765"/>
                  </a:lnTo>
                  <a:lnTo>
                    <a:pt x="2382" y="748"/>
                  </a:lnTo>
                  <a:lnTo>
                    <a:pt x="2441" y="732"/>
                  </a:lnTo>
                  <a:lnTo>
                    <a:pt x="2499" y="715"/>
                  </a:lnTo>
                  <a:lnTo>
                    <a:pt x="2555" y="697"/>
                  </a:lnTo>
                  <a:lnTo>
                    <a:pt x="2611" y="680"/>
                  </a:lnTo>
                  <a:lnTo>
                    <a:pt x="2665" y="662"/>
                  </a:lnTo>
                  <a:lnTo>
                    <a:pt x="2718" y="643"/>
                  </a:lnTo>
                  <a:lnTo>
                    <a:pt x="2768" y="624"/>
                  </a:lnTo>
                  <a:lnTo>
                    <a:pt x="2818" y="605"/>
                  </a:lnTo>
                  <a:lnTo>
                    <a:pt x="2866" y="586"/>
                  </a:lnTo>
                  <a:lnTo>
                    <a:pt x="2912" y="565"/>
                  </a:lnTo>
                  <a:lnTo>
                    <a:pt x="2957" y="544"/>
                  </a:lnTo>
                  <a:lnTo>
                    <a:pt x="3000" y="524"/>
                  </a:lnTo>
                  <a:lnTo>
                    <a:pt x="3041" y="502"/>
                  </a:lnTo>
                  <a:lnTo>
                    <a:pt x="3081" y="481"/>
                  </a:lnTo>
                  <a:lnTo>
                    <a:pt x="3120" y="460"/>
                  </a:lnTo>
                  <a:lnTo>
                    <a:pt x="3155" y="437"/>
                  </a:lnTo>
                  <a:lnTo>
                    <a:pt x="3190" y="415"/>
                  </a:lnTo>
                  <a:lnTo>
                    <a:pt x="3223" y="392"/>
                  </a:lnTo>
                  <a:lnTo>
                    <a:pt x="3254" y="368"/>
                  </a:lnTo>
                  <a:lnTo>
                    <a:pt x="3284" y="344"/>
                  </a:lnTo>
                  <a:lnTo>
                    <a:pt x="3311" y="321"/>
                  </a:lnTo>
                  <a:lnTo>
                    <a:pt x="3336" y="296"/>
                  </a:lnTo>
                  <a:lnTo>
                    <a:pt x="3360" y="272"/>
                  </a:lnTo>
                  <a:lnTo>
                    <a:pt x="3381" y="246"/>
                  </a:lnTo>
                  <a:lnTo>
                    <a:pt x="3401" y="221"/>
                  </a:lnTo>
                  <a:lnTo>
                    <a:pt x="3419" y="195"/>
                  </a:lnTo>
                  <a:lnTo>
                    <a:pt x="3435" y="167"/>
                  </a:lnTo>
                  <a:lnTo>
                    <a:pt x="3448" y="141"/>
                  </a:lnTo>
                  <a:lnTo>
                    <a:pt x="3459" y="114"/>
                  </a:lnTo>
                  <a:lnTo>
                    <a:pt x="3467" y="85"/>
                  </a:lnTo>
                  <a:lnTo>
                    <a:pt x="3474" y="57"/>
                  </a:lnTo>
                  <a:lnTo>
                    <a:pt x="3478" y="28"/>
                  </a:lnTo>
                  <a:lnTo>
                    <a:pt x="3479" y="0"/>
                  </a:lnTo>
                  <a:lnTo>
                    <a:pt x="339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Arial Narrow"/>
                <a:ea typeface="Arial"/>
                <a:cs typeface="Arial Narrow"/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blackWhite">
            <a:xfrm>
              <a:off x="3262" y="1906"/>
              <a:ext cx="1305" cy="341"/>
            </a:xfrm>
            <a:custGeom>
              <a:avLst/>
              <a:gdLst>
                <a:gd name="T0" fmla="*/ 0 w 3479"/>
                <a:gd name="T1" fmla="*/ 0 h 1023"/>
                <a:gd name="T2" fmla="*/ 0 w 3479"/>
                <a:gd name="T3" fmla="*/ 0 h 1023"/>
                <a:gd name="T4" fmla="*/ 0 w 3479"/>
                <a:gd name="T5" fmla="*/ 0 h 1023"/>
                <a:gd name="T6" fmla="*/ 0 w 3479"/>
                <a:gd name="T7" fmla="*/ 0 h 1023"/>
                <a:gd name="T8" fmla="*/ 0 w 3479"/>
                <a:gd name="T9" fmla="*/ 0 h 1023"/>
                <a:gd name="T10" fmla="*/ 0 w 3479"/>
                <a:gd name="T11" fmla="*/ 0 h 1023"/>
                <a:gd name="T12" fmla="*/ 0 w 3479"/>
                <a:gd name="T13" fmla="*/ 0 h 1023"/>
                <a:gd name="T14" fmla="*/ 0 w 3479"/>
                <a:gd name="T15" fmla="*/ 0 h 1023"/>
                <a:gd name="T16" fmla="*/ 0 w 3479"/>
                <a:gd name="T17" fmla="*/ 0 h 1023"/>
                <a:gd name="T18" fmla="*/ 0 w 3479"/>
                <a:gd name="T19" fmla="*/ 0 h 1023"/>
                <a:gd name="T20" fmla="*/ 0 w 3479"/>
                <a:gd name="T21" fmla="*/ 0 h 1023"/>
                <a:gd name="T22" fmla="*/ 0 w 3479"/>
                <a:gd name="T23" fmla="*/ 0 h 1023"/>
                <a:gd name="T24" fmla="*/ 0 w 3479"/>
                <a:gd name="T25" fmla="*/ 0 h 1023"/>
                <a:gd name="T26" fmla="*/ 0 w 3479"/>
                <a:gd name="T27" fmla="*/ 0 h 1023"/>
                <a:gd name="T28" fmla="*/ 0 w 3479"/>
                <a:gd name="T29" fmla="*/ 0 h 1023"/>
                <a:gd name="T30" fmla="*/ 0 w 3479"/>
                <a:gd name="T31" fmla="*/ 0 h 1023"/>
                <a:gd name="T32" fmla="*/ 0 w 3479"/>
                <a:gd name="T33" fmla="*/ 0 h 1023"/>
                <a:gd name="T34" fmla="*/ 0 w 3479"/>
                <a:gd name="T35" fmla="*/ 0 h 1023"/>
                <a:gd name="T36" fmla="*/ 0 w 3479"/>
                <a:gd name="T37" fmla="*/ 0 h 1023"/>
                <a:gd name="T38" fmla="*/ 0 w 3479"/>
                <a:gd name="T39" fmla="*/ 0 h 1023"/>
                <a:gd name="T40" fmla="*/ 0 w 3479"/>
                <a:gd name="T41" fmla="*/ 0 h 1023"/>
                <a:gd name="T42" fmla="*/ 0 w 3479"/>
                <a:gd name="T43" fmla="*/ 0 h 1023"/>
                <a:gd name="T44" fmla="*/ 0 w 3479"/>
                <a:gd name="T45" fmla="*/ 0 h 1023"/>
                <a:gd name="T46" fmla="*/ 0 w 3479"/>
                <a:gd name="T47" fmla="*/ 0 h 1023"/>
                <a:gd name="T48" fmla="*/ 0 w 3479"/>
                <a:gd name="T49" fmla="*/ 0 h 1023"/>
                <a:gd name="T50" fmla="*/ 0 w 3479"/>
                <a:gd name="T51" fmla="*/ 0 h 1023"/>
                <a:gd name="T52" fmla="*/ 0 w 3479"/>
                <a:gd name="T53" fmla="*/ 0 h 1023"/>
                <a:gd name="T54" fmla="*/ 0 w 3479"/>
                <a:gd name="T55" fmla="*/ 0 h 1023"/>
                <a:gd name="T56" fmla="*/ 0 w 3479"/>
                <a:gd name="T57" fmla="*/ 0 h 1023"/>
                <a:gd name="T58" fmla="*/ 0 w 3479"/>
                <a:gd name="T59" fmla="*/ 0 h 1023"/>
                <a:gd name="T60" fmla="*/ 0 w 3479"/>
                <a:gd name="T61" fmla="*/ 0 h 1023"/>
                <a:gd name="T62" fmla="*/ 0 w 3479"/>
                <a:gd name="T63" fmla="*/ 0 h 1023"/>
                <a:gd name="T64" fmla="*/ 0 w 3479"/>
                <a:gd name="T65" fmla="*/ 0 h 1023"/>
                <a:gd name="T66" fmla="*/ 0 w 3479"/>
                <a:gd name="T67" fmla="*/ 0 h 1023"/>
                <a:gd name="T68" fmla="*/ 0 w 3479"/>
                <a:gd name="T69" fmla="*/ 0 h 1023"/>
                <a:gd name="T70" fmla="*/ 0 w 3479"/>
                <a:gd name="T71" fmla="*/ 0 h 1023"/>
                <a:gd name="T72" fmla="*/ 0 w 3479"/>
                <a:gd name="T73" fmla="*/ 0 h 1023"/>
                <a:gd name="T74" fmla="*/ 0 w 3479"/>
                <a:gd name="T75" fmla="*/ 0 h 1023"/>
                <a:gd name="T76" fmla="*/ 0 w 3479"/>
                <a:gd name="T77" fmla="*/ 0 h 1023"/>
                <a:gd name="T78" fmla="*/ 0 w 3479"/>
                <a:gd name="T79" fmla="*/ 0 h 1023"/>
                <a:gd name="T80" fmla="*/ 0 w 3479"/>
                <a:gd name="T81" fmla="*/ 0 h 1023"/>
                <a:gd name="T82" fmla="*/ 0 w 3479"/>
                <a:gd name="T83" fmla="*/ 0 h 1023"/>
                <a:gd name="T84" fmla="*/ 0 w 3479"/>
                <a:gd name="T85" fmla="*/ 0 h 1023"/>
                <a:gd name="T86" fmla="*/ 0 w 3479"/>
                <a:gd name="T87" fmla="*/ 0 h 10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479"/>
                <a:gd name="T133" fmla="*/ 0 h 1023"/>
                <a:gd name="T134" fmla="*/ 3479 w 3479"/>
                <a:gd name="T135" fmla="*/ 1023 h 10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479" h="1023">
                  <a:moveTo>
                    <a:pt x="0" y="79"/>
                  </a:moveTo>
                  <a:lnTo>
                    <a:pt x="0" y="79"/>
                  </a:lnTo>
                  <a:lnTo>
                    <a:pt x="89" y="80"/>
                  </a:lnTo>
                  <a:lnTo>
                    <a:pt x="176" y="80"/>
                  </a:lnTo>
                  <a:lnTo>
                    <a:pt x="264" y="83"/>
                  </a:lnTo>
                  <a:lnTo>
                    <a:pt x="350" y="84"/>
                  </a:lnTo>
                  <a:lnTo>
                    <a:pt x="436" y="88"/>
                  </a:lnTo>
                  <a:lnTo>
                    <a:pt x="521" y="91"/>
                  </a:lnTo>
                  <a:lnTo>
                    <a:pt x="606" y="95"/>
                  </a:lnTo>
                  <a:lnTo>
                    <a:pt x="690" y="100"/>
                  </a:lnTo>
                  <a:lnTo>
                    <a:pt x="773" y="104"/>
                  </a:lnTo>
                  <a:lnTo>
                    <a:pt x="855" y="110"/>
                  </a:lnTo>
                  <a:lnTo>
                    <a:pt x="937" y="117"/>
                  </a:lnTo>
                  <a:lnTo>
                    <a:pt x="1018" y="123"/>
                  </a:lnTo>
                  <a:lnTo>
                    <a:pt x="1097" y="132"/>
                  </a:lnTo>
                  <a:lnTo>
                    <a:pt x="1177" y="139"/>
                  </a:lnTo>
                  <a:lnTo>
                    <a:pt x="1255" y="148"/>
                  </a:lnTo>
                  <a:lnTo>
                    <a:pt x="1333" y="157"/>
                  </a:lnTo>
                  <a:lnTo>
                    <a:pt x="1409" y="166"/>
                  </a:lnTo>
                  <a:lnTo>
                    <a:pt x="1483" y="177"/>
                  </a:lnTo>
                  <a:lnTo>
                    <a:pt x="1558" y="187"/>
                  </a:lnTo>
                  <a:lnTo>
                    <a:pt x="1631" y="198"/>
                  </a:lnTo>
                  <a:lnTo>
                    <a:pt x="1703" y="210"/>
                  </a:lnTo>
                  <a:lnTo>
                    <a:pt x="1775" y="222"/>
                  </a:lnTo>
                  <a:lnTo>
                    <a:pt x="1845" y="234"/>
                  </a:lnTo>
                  <a:lnTo>
                    <a:pt x="1914" y="247"/>
                  </a:lnTo>
                  <a:lnTo>
                    <a:pt x="1981" y="260"/>
                  </a:lnTo>
                  <a:lnTo>
                    <a:pt x="2048" y="274"/>
                  </a:lnTo>
                  <a:lnTo>
                    <a:pt x="2112" y="288"/>
                  </a:lnTo>
                  <a:lnTo>
                    <a:pt x="2176" y="304"/>
                  </a:lnTo>
                  <a:lnTo>
                    <a:pt x="2239" y="318"/>
                  </a:lnTo>
                  <a:lnTo>
                    <a:pt x="2301" y="334"/>
                  </a:lnTo>
                  <a:lnTo>
                    <a:pt x="2360" y="350"/>
                  </a:lnTo>
                  <a:lnTo>
                    <a:pt x="2419" y="367"/>
                  </a:lnTo>
                  <a:lnTo>
                    <a:pt x="2477" y="384"/>
                  </a:lnTo>
                  <a:lnTo>
                    <a:pt x="2533" y="400"/>
                  </a:lnTo>
                  <a:lnTo>
                    <a:pt x="2586" y="418"/>
                  </a:lnTo>
                  <a:lnTo>
                    <a:pt x="2640" y="436"/>
                  </a:lnTo>
                  <a:lnTo>
                    <a:pt x="2691" y="454"/>
                  </a:lnTo>
                  <a:lnTo>
                    <a:pt x="2741" y="473"/>
                  </a:lnTo>
                  <a:lnTo>
                    <a:pt x="2788" y="492"/>
                  </a:lnTo>
                  <a:lnTo>
                    <a:pt x="2835" y="511"/>
                  </a:lnTo>
                  <a:lnTo>
                    <a:pt x="2880" y="530"/>
                  </a:lnTo>
                  <a:lnTo>
                    <a:pt x="2924" y="550"/>
                  </a:lnTo>
                  <a:lnTo>
                    <a:pt x="2965" y="570"/>
                  </a:lnTo>
                  <a:lnTo>
                    <a:pt x="3005" y="590"/>
                  </a:lnTo>
                  <a:lnTo>
                    <a:pt x="3043" y="610"/>
                  </a:lnTo>
                  <a:lnTo>
                    <a:pt x="3079" y="632"/>
                  </a:lnTo>
                  <a:lnTo>
                    <a:pt x="3114" y="652"/>
                  </a:lnTo>
                  <a:lnTo>
                    <a:pt x="3146" y="673"/>
                  </a:lnTo>
                  <a:lnTo>
                    <a:pt x="3177" y="695"/>
                  </a:lnTo>
                  <a:lnTo>
                    <a:pt x="3205" y="716"/>
                  </a:lnTo>
                  <a:lnTo>
                    <a:pt x="3233" y="739"/>
                  </a:lnTo>
                  <a:lnTo>
                    <a:pt x="3258" y="760"/>
                  </a:lnTo>
                  <a:lnTo>
                    <a:pt x="3280" y="782"/>
                  </a:lnTo>
                  <a:lnTo>
                    <a:pt x="3302" y="804"/>
                  </a:lnTo>
                  <a:lnTo>
                    <a:pt x="3319" y="827"/>
                  </a:lnTo>
                  <a:lnTo>
                    <a:pt x="3337" y="848"/>
                  </a:lnTo>
                  <a:lnTo>
                    <a:pt x="3352" y="871"/>
                  </a:lnTo>
                  <a:lnTo>
                    <a:pt x="3365" y="892"/>
                  </a:lnTo>
                  <a:lnTo>
                    <a:pt x="3375" y="913"/>
                  </a:lnTo>
                  <a:lnTo>
                    <a:pt x="3384" y="936"/>
                  </a:lnTo>
                  <a:lnTo>
                    <a:pt x="3391" y="957"/>
                  </a:lnTo>
                  <a:lnTo>
                    <a:pt x="3396" y="979"/>
                  </a:lnTo>
                  <a:lnTo>
                    <a:pt x="3398" y="1001"/>
                  </a:lnTo>
                  <a:lnTo>
                    <a:pt x="3399" y="1023"/>
                  </a:lnTo>
                  <a:lnTo>
                    <a:pt x="3479" y="1023"/>
                  </a:lnTo>
                  <a:lnTo>
                    <a:pt x="3478" y="994"/>
                  </a:lnTo>
                  <a:lnTo>
                    <a:pt x="3474" y="966"/>
                  </a:lnTo>
                  <a:lnTo>
                    <a:pt x="3467" y="937"/>
                  </a:lnTo>
                  <a:lnTo>
                    <a:pt x="3459" y="909"/>
                  </a:lnTo>
                  <a:lnTo>
                    <a:pt x="3448" y="881"/>
                  </a:lnTo>
                  <a:lnTo>
                    <a:pt x="3435" y="854"/>
                  </a:lnTo>
                  <a:lnTo>
                    <a:pt x="3419" y="828"/>
                  </a:lnTo>
                  <a:lnTo>
                    <a:pt x="3401" y="802"/>
                  </a:lnTo>
                  <a:lnTo>
                    <a:pt x="3381" y="777"/>
                  </a:lnTo>
                  <a:lnTo>
                    <a:pt x="3360" y="751"/>
                  </a:lnTo>
                  <a:lnTo>
                    <a:pt x="3336" y="726"/>
                  </a:lnTo>
                  <a:lnTo>
                    <a:pt x="3311" y="702"/>
                  </a:lnTo>
                  <a:lnTo>
                    <a:pt x="3284" y="678"/>
                  </a:lnTo>
                  <a:lnTo>
                    <a:pt x="3254" y="654"/>
                  </a:lnTo>
                  <a:lnTo>
                    <a:pt x="3223" y="631"/>
                  </a:lnTo>
                  <a:lnTo>
                    <a:pt x="3190" y="608"/>
                  </a:lnTo>
                  <a:lnTo>
                    <a:pt x="3155" y="586"/>
                  </a:lnTo>
                  <a:lnTo>
                    <a:pt x="3120" y="563"/>
                  </a:lnTo>
                  <a:lnTo>
                    <a:pt x="3081" y="542"/>
                  </a:lnTo>
                  <a:lnTo>
                    <a:pt x="3041" y="520"/>
                  </a:lnTo>
                  <a:lnTo>
                    <a:pt x="3000" y="499"/>
                  </a:lnTo>
                  <a:lnTo>
                    <a:pt x="2957" y="477"/>
                  </a:lnTo>
                  <a:lnTo>
                    <a:pt x="2912" y="457"/>
                  </a:lnTo>
                  <a:lnTo>
                    <a:pt x="2866" y="437"/>
                  </a:lnTo>
                  <a:lnTo>
                    <a:pt x="2818" y="418"/>
                  </a:lnTo>
                  <a:lnTo>
                    <a:pt x="2768" y="398"/>
                  </a:lnTo>
                  <a:lnTo>
                    <a:pt x="2718" y="379"/>
                  </a:lnTo>
                  <a:lnTo>
                    <a:pt x="2665" y="361"/>
                  </a:lnTo>
                  <a:lnTo>
                    <a:pt x="2611" y="342"/>
                  </a:lnTo>
                  <a:lnTo>
                    <a:pt x="2555" y="324"/>
                  </a:lnTo>
                  <a:lnTo>
                    <a:pt x="2499" y="307"/>
                  </a:lnTo>
                  <a:lnTo>
                    <a:pt x="2441" y="290"/>
                  </a:lnTo>
                  <a:lnTo>
                    <a:pt x="2382" y="273"/>
                  </a:lnTo>
                  <a:lnTo>
                    <a:pt x="2320" y="258"/>
                  </a:lnTo>
                  <a:lnTo>
                    <a:pt x="2258" y="242"/>
                  </a:lnTo>
                  <a:lnTo>
                    <a:pt x="2194" y="227"/>
                  </a:lnTo>
                  <a:lnTo>
                    <a:pt x="2130" y="211"/>
                  </a:lnTo>
                  <a:lnTo>
                    <a:pt x="2063" y="197"/>
                  </a:lnTo>
                  <a:lnTo>
                    <a:pt x="1997" y="183"/>
                  </a:lnTo>
                  <a:lnTo>
                    <a:pt x="1928" y="170"/>
                  </a:lnTo>
                  <a:lnTo>
                    <a:pt x="1859" y="157"/>
                  </a:lnTo>
                  <a:lnTo>
                    <a:pt x="1788" y="143"/>
                  </a:lnTo>
                  <a:lnTo>
                    <a:pt x="1716" y="132"/>
                  </a:lnTo>
                  <a:lnTo>
                    <a:pt x="1644" y="120"/>
                  </a:lnTo>
                  <a:lnTo>
                    <a:pt x="1569" y="109"/>
                  </a:lnTo>
                  <a:lnTo>
                    <a:pt x="1494" y="98"/>
                  </a:lnTo>
                  <a:lnTo>
                    <a:pt x="1418" y="88"/>
                  </a:lnTo>
                  <a:lnTo>
                    <a:pt x="1342" y="78"/>
                  </a:lnTo>
                  <a:lnTo>
                    <a:pt x="1264" y="69"/>
                  </a:lnTo>
                  <a:lnTo>
                    <a:pt x="1185" y="60"/>
                  </a:lnTo>
                  <a:lnTo>
                    <a:pt x="1106" y="52"/>
                  </a:lnTo>
                  <a:lnTo>
                    <a:pt x="1025" y="45"/>
                  </a:lnTo>
                  <a:lnTo>
                    <a:pt x="943" y="38"/>
                  </a:lnTo>
                  <a:lnTo>
                    <a:pt x="861" y="32"/>
                  </a:lnTo>
                  <a:lnTo>
                    <a:pt x="778" y="26"/>
                  </a:lnTo>
                  <a:lnTo>
                    <a:pt x="694" y="20"/>
                  </a:lnTo>
                  <a:lnTo>
                    <a:pt x="610" y="15"/>
                  </a:lnTo>
                  <a:lnTo>
                    <a:pt x="524" y="12"/>
                  </a:lnTo>
                  <a:lnTo>
                    <a:pt x="439" y="8"/>
                  </a:lnTo>
                  <a:lnTo>
                    <a:pt x="352" y="6"/>
                  </a:lnTo>
                  <a:lnTo>
                    <a:pt x="265" y="3"/>
                  </a:lnTo>
                  <a:lnTo>
                    <a:pt x="177" y="2"/>
                  </a:lnTo>
                  <a:lnTo>
                    <a:pt x="89" y="1"/>
                  </a:lnTo>
                  <a:lnTo>
                    <a:pt x="0" y="0"/>
                  </a:lnTo>
                  <a:lnTo>
                    <a:pt x="0" y="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Arial Narrow"/>
                <a:ea typeface="Arial"/>
                <a:cs typeface="Arial Narrow"/>
              </a:endParaRPr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blackWhite">
            <a:xfrm>
              <a:off x="1958" y="1906"/>
              <a:ext cx="1304" cy="341"/>
            </a:xfrm>
            <a:custGeom>
              <a:avLst/>
              <a:gdLst>
                <a:gd name="T0" fmla="*/ 0 w 3478"/>
                <a:gd name="T1" fmla="*/ 0 h 1023"/>
                <a:gd name="T2" fmla="*/ 0 w 3478"/>
                <a:gd name="T3" fmla="*/ 0 h 1023"/>
                <a:gd name="T4" fmla="*/ 0 w 3478"/>
                <a:gd name="T5" fmla="*/ 0 h 1023"/>
                <a:gd name="T6" fmla="*/ 0 w 3478"/>
                <a:gd name="T7" fmla="*/ 0 h 1023"/>
                <a:gd name="T8" fmla="*/ 0 w 3478"/>
                <a:gd name="T9" fmla="*/ 0 h 1023"/>
                <a:gd name="T10" fmla="*/ 0 w 3478"/>
                <a:gd name="T11" fmla="*/ 0 h 1023"/>
                <a:gd name="T12" fmla="*/ 0 w 3478"/>
                <a:gd name="T13" fmla="*/ 0 h 1023"/>
                <a:gd name="T14" fmla="*/ 0 w 3478"/>
                <a:gd name="T15" fmla="*/ 0 h 1023"/>
                <a:gd name="T16" fmla="*/ 0 w 3478"/>
                <a:gd name="T17" fmla="*/ 0 h 1023"/>
                <a:gd name="T18" fmla="*/ 0 w 3478"/>
                <a:gd name="T19" fmla="*/ 0 h 1023"/>
                <a:gd name="T20" fmla="*/ 0 w 3478"/>
                <a:gd name="T21" fmla="*/ 0 h 1023"/>
                <a:gd name="T22" fmla="*/ 0 w 3478"/>
                <a:gd name="T23" fmla="*/ 0 h 1023"/>
                <a:gd name="T24" fmla="*/ 0 w 3478"/>
                <a:gd name="T25" fmla="*/ 0 h 1023"/>
                <a:gd name="T26" fmla="*/ 0 w 3478"/>
                <a:gd name="T27" fmla="*/ 0 h 1023"/>
                <a:gd name="T28" fmla="*/ 0 w 3478"/>
                <a:gd name="T29" fmla="*/ 0 h 1023"/>
                <a:gd name="T30" fmla="*/ 0 w 3478"/>
                <a:gd name="T31" fmla="*/ 0 h 1023"/>
                <a:gd name="T32" fmla="*/ 0 w 3478"/>
                <a:gd name="T33" fmla="*/ 0 h 1023"/>
                <a:gd name="T34" fmla="*/ 0 w 3478"/>
                <a:gd name="T35" fmla="*/ 0 h 1023"/>
                <a:gd name="T36" fmla="*/ 0 w 3478"/>
                <a:gd name="T37" fmla="*/ 0 h 1023"/>
                <a:gd name="T38" fmla="*/ 0 w 3478"/>
                <a:gd name="T39" fmla="*/ 0 h 1023"/>
                <a:gd name="T40" fmla="*/ 0 w 3478"/>
                <a:gd name="T41" fmla="*/ 0 h 1023"/>
                <a:gd name="T42" fmla="*/ 0 w 3478"/>
                <a:gd name="T43" fmla="*/ 0 h 1023"/>
                <a:gd name="T44" fmla="*/ 0 w 3478"/>
                <a:gd name="T45" fmla="*/ 0 h 1023"/>
                <a:gd name="T46" fmla="*/ 0 w 3478"/>
                <a:gd name="T47" fmla="*/ 0 h 1023"/>
                <a:gd name="T48" fmla="*/ 0 w 3478"/>
                <a:gd name="T49" fmla="*/ 0 h 1023"/>
                <a:gd name="T50" fmla="*/ 0 w 3478"/>
                <a:gd name="T51" fmla="*/ 0 h 1023"/>
                <a:gd name="T52" fmla="*/ 0 w 3478"/>
                <a:gd name="T53" fmla="*/ 0 h 1023"/>
                <a:gd name="T54" fmla="*/ 0 w 3478"/>
                <a:gd name="T55" fmla="*/ 0 h 1023"/>
                <a:gd name="T56" fmla="*/ 0 w 3478"/>
                <a:gd name="T57" fmla="*/ 0 h 1023"/>
                <a:gd name="T58" fmla="*/ 0 w 3478"/>
                <a:gd name="T59" fmla="*/ 0 h 1023"/>
                <a:gd name="T60" fmla="*/ 0 w 3478"/>
                <a:gd name="T61" fmla="*/ 0 h 1023"/>
                <a:gd name="T62" fmla="*/ 0 w 3478"/>
                <a:gd name="T63" fmla="*/ 0 h 1023"/>
                <a:gd name="T64" fmla="*/ 0 w 3478"/>
                <a:gd name="T65" fmla="*/ 0 h 1023"/>
                <a:gd name="T66" fmla="*/ 0 w 3478"/>
                <a:gd name="T67" fmla="*/ 0 h 1023"/>
                <a:gd name="T68" fmla="*/ 0 w 3478"/>
                <a:gd name="T69" fmla="*/ 0 h 1023"/>
                <a:gd name="T70" fmla="*/ 0 w 3478"/>
                <a:gd name="T71" fmla="*/ 0 h 1023"/>
                <a:gd name="T72" fmla="*/ 0 w 3478"/>
                <a:gd name="T73" fmla="*/ 0 h 1023"/>
                <a:gd name="T74" fmla="*/ 0 w 3478"/>
                <a:gd name="T75" fmla="*/ 0 h 1023"/>
                <a:gd name="T76" fmla="*/ 0 w 3478"/>
                <a:gd name="T77" fmla="*/ 0 h 1023"/>
                <a:gd name="T78" fmla="*/ 0 w 3478"/>
                <a:gd name="T79" fmla="*/ 0 h 1023"/>
                <a:gd name="T80" fmla="*/ 0 w 3478"/>
                <a:gd name="T81" fmla="*/ 0 h 1023"/>
                <a:gd name="T82" fmla="*/ 0 w 3478"/>
                <a:gd name="T83" fmla="*/ 0 h 1023"/>
                <a:gd name="T84" fmla="*/ 0 w 3478"/>
                <a:gd name="T85" fmla="*/ 0 h 1023"/>
                <a:gd name="T86" fmla="*/ 0 w 3478"/>
                <a:gd name="T87" fmla="*/ 0 h 10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478"/>
                <a:gd name="T133" fmla="*/ 0 h 1023"/>
                <a:gd name="T134" fmla="*/ 3478 w 3478"/>
                <a:gd name="T135" fmla="*/ 1023 h 10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478" h="1023">
                  <a:moveTo>
                    <a:pt x="80" y="1023"/>
                  </a:moveTo>
                  <a:lnTo>
                    <a:pt x="80" y="1023"/>
                  </a:lnTo>
                  <a:lnTo>
                    <a:pt x="81" y="1001"/>
                  </a:lnTo>
                  <a:lnTo>
                    <a:pt x="83" y="979"/>
                  </a:lnTo>
                  <a:lnTo>
                    <a:pt x="88" y="957"/>
                  </a:lnTo>
                  <a:lnTo>
                    <a:pt x="95" y="936"/>
                  </a:lnTo>
                  <a:lnTo>
                    <a:pt x="105" y="913"/>
                  </a:lnTo>
                  <a:lnTo>
                    <a:pt x="115" y="892"/>
                  </a:lnTo>
                  <a:lnTo>
                    <a:pt x="127" y="871"/>
                  </a:lnTo>
                  <a:lnTo>
                    <a:pt x="143" y="848"/>
                  </a:lnTo>
                  <a:lnTo>
                    <a:pt x="159" y="827"/>
                  </a:lnTo>
                  <a:lnTo>
                    <a:pt x="178" y="804"/>
                  </a:lnTo>
                  <a:lnTo>
                    <a:pt x="198" y="782"/>
                  </a:lnTo>
                  <a:lnTo>
                    <a:pt x="222" y="760"/>
                  </a:lnTo>
                  <a:lnTo>
                    <a:pt x="247" y="739"/>
                  </a:lnTo>
                  <a:lnTo>
                    <a:pt x="273" y="716"/>
                  </a:lnTo>
                  <a:lnTo>
                    <a:pt x="302" y="695"/>
                  </a:lnTo>
                  <a:lnTo>
                    <a:pt x="333" y="673"/>
                  </a:lnTo>
                  <a:lnTo>
                    <a:pt x="366" y="652"/>
                  </a:lnTo>
                  <a:lnTo>
                    <a:pt x="400" y="632"/>
                  </a:lnTo>
                  <a:lnTo>
                    <a:pt x="436" y="610"/>
                  </a:lnTo>
                  <a:lnTo>
                    <a:pt x="474" y="590"/>
                  </a:lnTo>
                  <a:lnTo>
                    <a:pt x="515" y="570"/>
                  </a:lnTo>
                  <a:lnTo>
                    <a:pt x="556" y="550"/>
                  </a:lnTo>
                  <a:lnTo>
                    <a:pt x="599" y="530"/>
                  </a:lnTo>
                  <a:lnTo>
                    <a:pt x="644" y="511"/>
                  </a:lnTo>
                  <a:lnTo>
                    <a:pt x="690" y="492"/>
                  </a:lnTo>
                  <a:lnTo>
                    <a:pt x="739" y="473"/>
                  </a:lnTo>
                  <a:lnTo>
                    <a:pt x="789" y="454"/>
                  </a:lnTo>
                  <a:lnTo>
                    <a:pt x="840" y="436"/>
                  </a:lnTo>
                  <a:lnTo>
                    <a:pt x="892" y="418"/>
                  </a:lnTo>
                  <a:lnTo>
                    <a:pt x="947" y="400"/>
                  </a:lnTo>
                  <a:lnTo>
                    <a:pt x="1003" y="384"/>
                  </a:lnTo>
                  <a:lnTo>
                    <a:pt x="1060" y="367"/>
                  </a:lnTo>
                  <a:lnTo>
                    <a:pt x="1118" y="350"/>
                  </a:lnTo>
                  <a:lnTo>
                    <a:pt x="1179" y="334"/>
                  </a:lnTo>
                  <a:lnTo>
                    <a:pt x="1239" y="318"/>
                  </a:lnTo>
                  <a:lnTo>
                    <a:pt x="1302" y="304"/>
                  </a:lnTo>
                  <a:lnTo>
                    <a:pt x="1367" y="288"/>
                  </a:lnTo>
                  <a:lnTo>
                    <a:pt x="1432" y="274"/>
                  </a:lnTo>
                  <a:lnTo>
                    <a:pt x="1499" y="260"/>
                  </a:lnTo>
                  <a:lnTo>
                    <a:pt x="1566" y="247"/>
                  </a:lnTo>
                  <a:lnTo>
                    <a:pt x="1635" y="234"/>
                  </a:lnTo>
                  <a:lnTo>
                    <a:pt x="1704" y="222"/>
                  </a:lnTo>
                  <a:lnTo>
                    <a:pt x="1775" y="210"/>
                  </a:lnTo>
                  <a:lnTo>
                    <a:pt x="1848" y="198"/>
                  </a:lnTo>
                  <a:lnTo>
                    <a:pt x="1922" y="187"/>
                  </a:lnTo>
                  <a:lnTo>
                    <a:pt x="1995" y="177"/>
                  </a:lnTo>
                  <a:lnTo>
                    <a:pt x="2070" y="166"/>
                  </a:lnTo>
                  <a:lnTo>
                    <a:pt x="2147" y="157"/>
                  </a:lnTo>
                  <a:lnTo>
                    <a:pt x="2225" y="148"/>
                  </a:lnTo>
                  <a:lnTo>
                    <a:pt x="2302" y="139"/>
                  </a:lnTo>
                  <a:lnTo>
                    <a:pt x="2381" y="132"/>
                  </a:lnTo>
                  <a:lnTo>
                    <a:pt x="2461" y="123"/>
                  </a:lnTo>
                  <a:lnTo>
                    <a:pt x="2542" y="117"/>
                  </a:lnTo>
                  <a:lnTo>
                    <a:pt x="2624" y="110"/>
                  </a:lnTo>
                  <a:lnTo>
                    <a:pt x="2706" y="104"/>
                  </a:lnTo>
                  <a:lnTo>
                    <a:pt x="2789" y="100"/>
                  </a:lnTo>
                  <a:lnTo>
                    <a:pt x="2873" y="95"/>
                  </a:lnTo>
                  <a:lnTo>
                    <a:pt x="2958" y="91"/>
                  </a:lnTo>
                  <a:lnTo>
                    <a:pt x="3043" y="88"/>
                  </a:lnTo>
                  <a:lnTo>
                    <a:pt x="3129" y="84"/>
                  </a:lnTo>
                  <a:lnTo>
                    <a:pt x="3216" y="83"/>
                  </a:lnTo>
                  <a:lnTo>
                    <a:pt x="3302" y="80"/>
                  </a:lnTo>
                  <a:lnTo>
                    <a:pt x="3390" y="80"/>
                  </a:lnTo>
                  <a:lnTo>
                    <a:pt x="3478" y="79"/>
                  </a:lnTo>
                  <a:lnTo>
                    <a:pt x="3478" y="0"/>
                  </a:lnTo>
                  <a:lnTo>
                    <a:pt x="3390" y="1"/>
                  </a:lnTo>
                  <a:lnTo>
                    <a:pt x="3301" y="2"/>
                  </a:lnTo>
                  <a:lnTo>
                    <a:pt x="3213" y="3"/>
                  </a:lnTo>
                  <a:lnTo>
                    <a:pt x="3127" y="6"/>
                  </a:lnTo>
                  <a:lnTo>
                    <a:pt x="3040" y="8"/>
                  </a:lnTo>
                  <a:lnTo>
                    <a:pt x="2954" y="12"/>
                  </a:lnTo>
                  <a:lnTo>
                    <a:pt x="2869" y="15"/>
                  </a:lnTo>
                  <a:lnTo>
                    <a:pt x="2784" y="20"/>
                  </a:lnTo>
                  <a:lnTo>
                    <a:pt x="2701" y="26"/>
                  </a:lnTo>
                  <a:lnTo>
                    <a:pt x="2618" y="32"/>
                  </a:lnTo>
                  <a:lnTo>
                    <a:pt x="2536" y="38"/>
                  </a:lnTo>
                  <a:lnTo>
                    <a:pt x="2455" y="45"/>
                  </a:lnTo>
                  <a:lnTo>
                    <a:pt x="2374" y="52"/>
                  </a:lnTo>
                  <a:lnTo>
                    <a:pt x="2295" y="60"/>
                  </a:lnTo>
                  <a:lnTo>
                    <a:pt x="2215" y="69"/>
                  </a:lnTo>
                  <a:lnTo>
                    <a:pt x="2138" y="78"/>
                  </a:lnTo>
                  <a:lnTo>
                    <a:pt x="2061" y="88"/>
                  </a:lnTo>
                  <a:lnTo>
                    <a:pt x="1985" y="98"/>
                  </a:lnTo>
                  <a:lnTo>
                    <a:pt x="1910" y="109"/>
                  </a:lnTo>
                  <a:lnTo>
                    <a:pt x="1836" y="120"/>
                  </a:lnTo>
                  <a:lnTo>
                    <a:pt x="1764" y="132"/>
                  </a:lnTo>
                  <a:lnTo>
                    <a:pt x="1691" y="143"/>
                  </a:lnTo>
                  <a:lnTo>
                    <a:pt x="1621" y="157"/>
                  </a:lnTo>
                  <a:lnTo>
                    <a:pt x="1551" y="170"/>
                  </a:lnTo>
                  <a:lnTo>
                    <a:pt x="1482" y="183"/>
                  </a:lnTo>
                  <a:lnTo>
                    <a:pt x="1415" y="197"/>
                  </a:lnTo>
                  <a:lnTo>
                    <a:pt x="1349" y="211"/>
                  </a:lnTo>
                  <a:lnTo>
                    <a:pt x="1285" y="227"/>
                  </a:lnTo>
                  <a:lnTo>
                    <a:pt x="1220" y="242"/>
                  </a:lnTo>
                  <a:lnTo>
                    <a:pt x="1159" y="258"/>
                  </a:lnTo>
                  <a:lnTo>
                    <a:pt x="1098" y="273"/>
                  </a:lnTo>
                  <a:lnTo>
                    <a:pt x="1039" y="290"/>
                  </a:lnTo>
                  <a:lnTo>
                    <a:pt x="980" y="307"/>
                  </a:lnTo>
                  <a:lnTo>
                    <a:pt x="923" y="324"/>
                  </a:lnTo>
                  <a:lnTo>
                    <a:pt x="867" y="342"/>
                  </a:lnTo>
                  <a:lnTo>
                    <a:pt x="814" y="361"/>
                  </a:lnTo>
                  <a:lnTo>
                    <a:pt x="762" y="379"/>
                  </a:lnTo>
                  <a:lnTo>
                    <a:pt x="711" y="398"/>
                  </a:lnTo>
                  <a:lnTo>
                    <a:pt x="661" y="418"/>
                  </a:lnTo>
                  <a:lnTo>
                    <a:pt x="613" y="437"/>
                  </a:lnTo>
                  <a:lnTo>
                    <a:pt x="567" y="457"/>
                  </a:lnTo>
                  <a:lnTo>
                    <a:pt x="523" y="477"/>
                  </a:lnTo>
                  <a:lnTo>
                    <a:pt x="479" y="499"/>
                  </a:lnTo>
                  <a:lnTo>
                    <a:pt x="437" y="520"/>
                  </a:lnTo>
                  <a:lnTo>
                    <a:pt x="398" y="542"/>
                  </a:lnTo>
                  <a:lnTo>
                    <a:pt x="360" y="563"/>
                  </a:lnTo>
                  <a:lnTo>
                    <a:pt x="323" y="586"/>
                  </a:lnTo>
                  <a:lnTo>
                    <a:pt x="289" y="608"/>
                  </a:lnTo>
                  <a:lnTo>
                    <a:pt x="257" y="631"/>
                  </a:lnTo>
                  <a:lnTo>
                    <a:pt x="225" y="654"/>
                  </a:lnTo>
                  <a:lnTo>
                    <a:pt x="196" y="678"/>
                  </a:lnTo>
                  <a:lnTo>
                    <a:pt x="169" y="702"/>
                  </a:lnTo>
                  <a:lnTo>
                    <a:pt x="143" y="726"/>
                  </a:lnTo>
                  <a:lnTo>
                    <a:pt x="119" y="751"/>
                  </a:lnTo>
                  <a:lnTo>
                    <a:pt x="97" y="777"/>
                  </a:lnTo>
                  <a:lnTo>
                    <a:pt x="78" y="802"/>
                  </a:lnTo>
                  <a:lnTo>
                    <a:pt x="61" y="828"/>
                  </a:lnTo>
                  <a:lnTo>
                    <a:pt x="45" y="854"/>
                  </a:lnTo>
                  <a:lnTo>
                    <a:pt x="32" y="881"/>
                  </a:lnTo>
                  <a:lnTo>
                    <a:pt x="20" y="909"/>
                  </a:lnTo>
                  <a:lnTo>
                    <a:pt x="12" y="937"/>
                  </a:lnTo>
                  <a:lnTo>
                    <a:pt x="6" y="966"/>
                  </a:lnTo>
                  <a:lnTo>
                    <a:pt x="1" y="994"/>
                  </a:lnTo>
                  <a:lnTo>
                    <a:pt x="0" y="1023"/>
                  </a:lnTo>
                  <a:lnTo>
                    <a:pt x="80" y="102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Arial Narrow"/>
                <a:ea typeface="Arial"/>
                <a:cs typeface="Arial Narrow"/>
              </a:endParaRPr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blackWhite">
            <a:xfrm>
              <a:off x="1958" y="2247"/>
              <a:ext cx="1304" cy="341"/>
            </a:xfrm>
            <a:custGeom>
              <a:avLst/>
              <a:gdLst>
                <a:gd name="T0" fmla="*/ 0 w 3478"/>
                <a:gd name="T1" fmla="*/ 0 h 1022"/>
                <a:gd name="T2" fmla="*/ 0 w 3478"/>
                <a:gd name="T3" fmla="*/ 0 h 1022"/>
                <a:gd name="T4" fmla="*/ 0 w 3478"/>
                <a:gd name="T5" fmla="*/ 0 h 1022"/>
                <a:gd name="T6" fmla="*/ 0 w 3478"/>
                <a:gd name="T7" fmla="*/ 0 h 1022"/>
                <a:gd name="T8" fmla="*/ 0 w 3478"/>
                <a:gd name="T9" fmla="*/ 0 h 1022"/>
                <a:gd name="T10" fmla="*/ 0 w 3478"/>
                <a:gd name="T11" fmla="*/ 0 h 1022"/>
                <a:gd name="T12" fmla="*/ 0 w 3478"/>
                <a:gd name="T13" fmla="*/ 0 h 1022"/>
                <a:gd name="T14" fmla="*/ 0 w 3478"/>
                <a:gd name="T15" fmla="*/ 0 h 1022"/>
                <a:gd name="T16" fmla="*/ 0 w 3478"/>
                <a:gd name="T17" fmla="*/ 0 h 1022"/>
                <a:gd name="T18" fmla="*/ 0 w 3478"/>
                <a:gd name="T19" fmla="*/ 0 h 1022"/>
                <a:gd name="T20" fmla="*/ 0 w 3478"/>
                <a:gd name="T21" fmla="*/ 0 h 1022"/>
                <a:gd name="T22" fmla="*/ 0 w 3478"/>
                <a:gd name="T23" fmla="*/ 0 h 1022"/>
                <a:gd name="T24" fmla="*/ 0 w 3478"/>
                <a:gd name="T25" fmla="*/ 0 h 1022"/>
                <a:gd name="T26" fmla="*/ 0 w 3478"/>
                <a:gd name="T27" fmla="*/ 0 h 1022"/>
                <a:gd name="T28" fmla="*/ 0 w 3478"/>
                <a:gd name="T29" fmla="*/ 0 h 1022"/>
                <a:gd name="T30" fmla="*/ 0 w 3478"/>
                <a:gd name="T31" fmla="*/ 0 h 1022"/>
                <a:gd name="T32" fmla="*/ 0 w 3478"/>
                <a:gd name="T33" fmla="*/ 0 h 1022"/>
                <a:gd name="T34" fmla="*/ 0 w 3478"/>
                <a:gd name="T35" fmla="*/ 0 h 1022"/>
                <a:gd name="T36" fmla="*/ 0 w 3478"/>
                <a:gd name="T37" fmla="*/ 0 h 1022"/>
                <a:gd name="T38" fmla="*/ 0 w 3478"/>
                <a:gd name="T39" fmla="*/ 0 h 1022"/>
                <a:gd name="T40" fmla="*/ 0 w 3478"/>
                <a:gd name="T41" fmla="*/ 0 h 1022"/>
                <a:gd name="T42" fmla="*/ 0 w 3478"/>
                <a:gd name="T43" fmla="*/ 0 h 1022"/>
                <a:gd name="T44" fmla="*/ 0 w 3478"/>
                <a:gd name="T45" fmla="*/ 0 h 1022"/>
                <a:gd name="T46" fmla="*/ 0 w 3478"/>
                <a:gd name="T47" fmla="*/ 0 h 1022"/>
                <a:gd name="T48" fmla="*/ 0 w 3478"/>
                <a:gd name="T49" fmla="*/ 0 h 1022"/>
                <a:gd name="T50" fmla="*/ 0 w 3478"/>
                <a:gd name="T51" fmla="*/ 0 h 1022"/>
                <a:gd name="T52" fmla="*/ 0 w 3478"/>
                <a:gd name="T53" fmla="*/ 0 h 1022"/>
                <a:gd name="T54" fmla="*/ 0 w 3478"/>
                <a:gd name="T55" fmla="*/ 0 h 1022"/>
                <a:gd name="T56" fmla="*/ 0 w 3478"/>
                <a:gd name="T57" fmla="*/ 0 h 1022"/>
                <a:gd name="T58" fmla="*/ 0 w 3478"/>
                <a:gd name="T59" fmla="*/ 0 h 1022"/>
                <a:gd name="T60" fmla="*/ 0 w 3478"/>
                <a:gd name="T61" fmla="*/ 0 h 1022"/>
                <a:gd name="T62" fmla="*/ 0 w 3478"/>
                <a:gd name="T63" fmla="*/ 0 h 1022"/>
                <a:gd name="T64" fmla="*/ 0 w 3478"/>
                <a:gd name="T65" fmla="*/ 0 h 1022"/>
                <a:gd name="T66" fmla="*/ 0 w 3478"/>
                <a:gd name="T67" fmla="*/ 0 h 1022"/>
                <a:gd name="T68" fmla="*/ 0 w 3478"/>
                <a:gd name="T69" fmla="*/ 0 h 1022"/>
                <a:gd name="T70" fmla="*/ 0 w 3478"/>
                <a:gd name="T71" fmla="*/ 0 h 1022"/>
                <a:gd name="T72" fmla="*/ 0 w 3478"/>
                <a:gd name="T73" fmla="*/ 0 h 1022"/>
                <a:gd name="T74" fmla="*/ 0 w 3478"/>
                <a:gd name="T75" fmla="*/ 0 h 1022"/>
                <a:gd name="T76" fmla="*/ 0 w 3478"/>
                <a:gd name="T77" fmla="*/ 0 h 1022"/>
                <a:gd name="T78" fmla="*/ 0 w 3478"/>
                <a:gd name="T79" fmla="*/ 0 h 1022"/>
                <a:gd name="T80" fmla="*/ 0 w 3478"/>
                <a:gd name="T81" fmla="*/ 0 h 1022"/>
                <a:gd name="T82" fmla="*/ 0 w 3478"/>
                <a:gd name="T83" fmla="*/ 0 h 1022"/>
                <a:gd name="T84" fmla="*/ 0 w 3478"/>
                <a:gd name="T85" fmla="*/ 0 h 1022"/>
                <a:gd name="T86" fmla="*/ 0 w 3478"/>
                <a:gd name="T87" fmla="*/ 0 h 10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478"/>
                <a:gd name="T133" fmla="*/ 0 h 1022"/>
                <a:gd name="T134" fmla="*/ 3478 w 3478"/>
                <a:gd name="T135" fmla="*/ 1022 h 10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478" h="1022">
                  <a:moveTo>
                    <a:pt x="3478" y="943"/>
                  </a:moveTo>
                  <a:lnTo>
                    <a:pt x="3478" y="943"/>
                  </a:lnTo>
                  <a:lnTo>
                    <a:pt x="3390" y="942"/>
                  </a:lnTo>
                  <a:lnTo>
                    <a:pt x="3302" y="942"/>
                  </a:lnTo>
                  <a:lnTo>
                    <a:pt x="3216" y="940"/>
                  </a:lnTo>
                  <a:lnTo>
                    <a:pt x="3129" y="937"/>
                  </a:lnTo>
                  <a:lnTo>
                    <a:pt x="3043" y="935"/>
                  </a:lnTo>
                  <a:lnTo>
                    <a:pt x="2958" y="931"/>
                  </a:lnTo>
                  <a:lnTo>
                    <a:pt x="2873" y="928"/>
                  </a:lnTo>
                  <a:lnTo>
                    <a:pt x="2789" y="923"/>
                  </a:lnTo>
                  <a:lnTo>
                    <a:pt x="2706" y="917"/>
                  </a:lnTo>
                  <a:lnTo>
                    <a:pt x="2624" y="912"/>
                  </a:lnTo>
                  <a:lnTo>
                    <a:pt x="2542" y="905"/>
                  </a:lnTo>
                  <a:lnTo>
                    <a:pt x="2461" y="899"/>
                  </a:lnTo>
                  <a:lnTo>
                    <a:pt x="2381" y="891"/>
                  </a:lnTo>
                  <a:lnTo>
                    <a:pt x="2302" y="884"/>
                  </a:lnTo>
                  <a:lnTo>
                    <a:pt x="2225" y="874"/>
                  </a:lnTo>
                  <a:lnTo>
                    <a:pt x="2147" y="866"/>
                  </a:lnTo>
                  <a:lnTo>
                    <a:pt x="2070" y="857"/>
                  </a:lnTo>
                  <a:lnTo>
                    <a:pt x="1995" y="846"/>
                  </a:lnTo>
                  <a:lnTo>
                    <a:pt x="1922" y="835"/>
                  </a:lnTo>
                  <a:lnTo>
                    <a:pt x="1848" y="824"/>
                  </a:lnTo>
                  <a:lnTo>
                    <a:pt x="1775" y="813"/>
                  </a:lnTo>
                  <a:lnTo>
                    <a:pt x="1704" y="801"/>
                  </a:lnTo>
                  <a:lnTo>
                    <a:pt x="1635" y="789"/>
                  </a:lnTo>
                  <a:lnTo>
                    <a:pt x="1566" y="776"/>
                  </a:lnTo>
                  <a:lnTo>
                    <a:pt x="1499" y="762"/>
                  </a:lnTo>
                  <a:lnTo>
                    <a:pt x="1432" y="748"/>
                  </a:lnTo>
                  <a:lnTo>
                    <a:pt x="1367" y="734"/>
                  </a:lnTo>
                  <a:lnTo>
                    <a:pt x="1302" y="719"/>
                  </a:lnTo>
                  <a:lnTo>
                    <a:pt x="1239" y="704"/>
                  </a:lnTo>
                  <a:lnTo>
                    <a:pt x="1179" y="688"/>
                  </a:lnTo>
                  <a:lnTo>
                    <a:pt x="1118" y="672"/>
                  </a:lnTo>
                  <a:lnTo>
                    <a:pt x="1060" y="656"/>
                  </a:lnTo>
                  <a:lnTo>
                    <a:pt x="1003" y="639"/>
                  </a:lnTo>
                  <a:lnTo>
                    <a:pt x="947" y="622"/>
                  </a:lnTo>
                  <a:lnTo>
                    <a:pt x="892" y="605"/>
                  </a:lnTo>
                  <a:lnTo>
                    <a:pt x="840" y="587"/>
                  </a:lnTo>
                  <a:lnTo>
                    <a:pt x="789" y="569"/>
                  </a:lnTo>
                  <a:lnTo>
                    <a:pt x="739" y="550"/>
                  </a:lnTo>
                  <a:lnTo>
                    <a:pt x="690" y="531"/>
                  </a:lnTo>
                  <a:lnTo>
                    <a:pt x="644" y="512"/>
                  </a:lnTo>
                  <a:lnTo>
                    <a:pt x="599" y="493"/>
                  </a:lnTo>
                  <a:lnTo>
                    <a:pt x="556" y="473"/>
                  </a:lnTo>
                  <a:lnTo>
                    <a:pt x="515" y="453"/>
                  </a:lnTo>
                  <a:lnTo>
                    <a:pt x="474" y="432"/>
                  </a:lnTo>
                  <a:lnTo>
                    <a:pt x="436" y="412"/>
                  </a:lnTo>
                  <a:lnTo>
                    <a:pt x="400" y="391"/>
                  </a:lnTo>
                  <a:lnTo>
                    <a:pt x="366" y="371"/>
                  </a:lnTo>
                  <a:lnTo>
                    <a:pt x="333" y="349"/>
                  </a:lnTo>
                  <a:lnTo>
                    <a:pt x="302" y="328"/>
                  </a:lnTo>
                  <a:lnTo>
                    <a:pt x="273" y="305"/>
                  </a:lnTo>
                  <a:lnTo>
                    <a:pt x="247" y="284"/>
                  </a:lnTo>
                  <a:lnTo>
                    <a:pt x="222" y="262"/>
                  </a:lnTo>
                  <a:lnTo>
                    <a:pt x="198" y="240"/>
                  </a:lnTo>
                  <a:lnTo>
                    <a:pt x="178" y="218"/>
                  </a:lnTo>
                  <a:lnTo>
                    <a:pt x="159" y="196"/>
                  </a:lnTo>
                  <a:lnTo>
                    <a:pt x="143" y="174"/>
                  </a:lnTo>
                  <a:lnTo>
                    <a:pt x="127" y="152"/>
                  </a:lnTo>
                  <a:lnTo>
                    <a:pt x="115" y="131"/>
                  </a:lnTo>
                  <a:lnTo>
                    <a:pt x="105" y="108"/>
                  </a:lnTo>
                  <a:lnTo>
                    <a:pt x="95" y="87"/>
                  </a:lnTo>
                  <a:lnTo>
                    <a:pt x="88" y="65"/>
                  </a:lnTo>
                  <a:lnTo>
                    <a:pt x="83" y="44"/>
                  </a:lnTo>
                  <a:lnTo>
                    <a:pt x="81" y="21"/>
                  </a:lnTo>
                  <a:lnTo>
                    <a:pt x="80" y="0"/>
                  </a:lnTo>
                  <a:lnTo>
                    <a:pt x="0" y="0"/>
                  </a:lnTo>
                  <a:lnTo>
                    <a:pt x="1" y="28"/>
                  </a:lnTo>
                  <a:lnTo>
                    <a:pt x="6" y="57"/>
                  </a:lnTo>
                  <a:lnTo>
                    <a:pt x="12" y="85"/>
                  </a:lnTo>
                  <a:lnTo>
                    <a:pt x="20" y="114"/>
                  </a:lnTo>
                  <a:lnTo>
                    <a:pt x="32" y="141"/>
                  </a:lnTo>
                  <a:lnTo>
                    <a:pt x="45" y="167"/>
                  </a:lnTo>
                  <a:lnTo>
                    <a:pt x="61" y="195"/>
                  </a:lnTo>
                  <a:lnTo>
                    <a:pt x="78" y="221"/>
                  </a:lnTo>
                  <a:lnTo>
                    <a:pt x="97" y="246"/>
                  </a:lnTo>
                  <a:lnTo>
                    <a:pt x="119" y="272"/>
                  </a:lnTo>
                  <a:lnTo>
                    <a:pt x="143" y="296"/>
                  </a:lnTo>
                  <a:lnTo>
                    <a:pt x="169" y="321"/>
                  </a:lnTo>
                  <a:lnTo>
                    <a:pt x="196" y="344"/>
                  </a:lnTo>
                  <a:lnTo>
                    <a:pt x="225" y="368"/>
                  </a:lnTo>
                  <a:lnTo>
                    <a:pt x="257" y="392"/>
                  </a:lnTo>
                  <a:lnTo>
                    <a:pt x="289" y="415"/>
                  </a:lnTo>
                  <a:lnTo>
                    <a:pt x="323" y="437"/>
                  </a:lnTo>
                  <a:lnTo>
                    <a:pt x="360" y="460"/>
                  </a:lnTo>
                  <a:lnTo>
                    <a:pt x="398" y="481"/>
                  </a:lnTo>
                  <a:lnTo>
                    <a:pt x="437" y="502"/>
                  </a:lnTo>
                  <a:lnTo>
                    <a:pt x="479" y="524"/>
                  </a:lnTo>
                  <a:lnTo>
                    <a:pt x="523" y="544"/>
                  </a:lnTo>
                  <a:lnTo>
                    <a:pt x="567" y="565"/>
                  </a:lnTo>
                  <a:lnTo>
                    <a:pt x="613" y="586"/>
                  </a:lnTo>
                  <a:lnTo>
                    <a:pt x="661" y="605"/>
                  </a:lnTo>
                  <a:lnTo>
                    <a:pt x="711" y="624"/>
                  </a:lnTo>
                  <a:lnTo>
                    <a:pt x="762" y="643"/>
                  </a:lnTo>
                  <a:lnTo>
                    <a:pt x="814" y="662"/>
                  </a:lnTo>
                  <a:lnTo>
                    <a:pt x="867" y="680"/>
                  </a:lnTo>
                  <a:lnTo>
                    <a:pt x="923" y="697"/>
                  </a:lnTo>
                  <a:lnTo>
                    <a:pt x="980" y="715"/>
                  </a:lnTo>
                  <a:lnTo>
                    <a:pt x="1039" y="732"/>
                  </a:lnTo>
                  <a:lnTo>
                    <a:pt x="1098" y="748"/>
                  </a:lnTo>
                  <a:lnTo>
                    <a:pt x="1159" y="765"/>
                  </a:lnTo>
                  <a:lnTo>
                    <a:pt x="1220" y="781"/>
                  </a:lnTo>
                  <a:lnTo>
                    <a:pt x="1285" y="796"/>
                  </a:lnTo>
                  <a:lnTo>
                    <a:pt x="1349" y="811"/>
                  </a:lnTo>
                  <a:lnTo>
                    <a:pt x="1415" y="826"/>
                  </a:lnTo>
                  <a:lnTo>
                    <a:pt x="1482" y="840"/>
                  </a:lnTo>
                  <a:lnTo>
                    <a:pt x="1551" y="853"/>
                  </a:lnTo>
                  <a:lnTo>
                    <a:pt x="1621" y="866"/>
                  </a:lnTo>
                  <a:lnTo>
                    <a:pt x="1691" y="879"/>
                  </a:lnTo>
                  <a:lnTo>
                    <a:pt x="1764" y="891"/>
                  </a:lnTo>
                  <a:lnTo>
                    <a:pt x="1836" y="903"/>
                  </a:lnTo>
                  <a:lnTo>
                    <a:pt x="1910" y="914"/>
                  </a:lnTo>
                  <a:lnTo>
                    <a:pt x="1985" y="924"/>
                  </a:lnTo>
                  <a:lnTo>
                    <a:pt x="2061" y="935"/>
                  </a:lnTo>
                  <a:lnTo>
                    <a:pt x="2138" y="945"/>
                  </a:lnTo>
                  <a:lnTo>
                    <a:pt x="2215" y="954"/>
                  </a:lnTo>
                  <a:lnTo>
                    <a:pt x="2295" y="962"/>
                  </a:lnTo>
                  <a:lnTo>
                    <a:pt x="2374" y="971"/>
                  </a:lnTo>
                  <a:lnTo>
                    <a:pt x="2455" y="978"/>
                  </a:lnTo>
                  <a:lnTo>
                    <a:pt x="2536" y="985"/>
                  </a:lnTo>
                  <a:lnTo>
                    <a:pt x="2618" y="991"/>
                  </a:lnTo>
                  <a:lnTo>
                    <a:pt x="2701" y="997"/>
                  </a:lnTo>
                  <a:lnTo>
                    <a:pt x="2784" y="1002"/>
                  </a:lnTo>
                  <a:lnTo>
                    <a:pt x="2869" y="1006"/>
                  </a:lnTo>
                  <a:lnTo>
                    <a:pt x="2954" y="1011"/>
                  </a:lnTo>
                  <a:lnTo>
                    <a:pt x="3040" y="1015"/>
                  </a:lnTo>
                  <a:lnTo>
                    <a:pt x="3127" y="1017"/>
                  </a:lnTo>
                  <a:lnTo>
                    <a:pt x="3213" y="1019"/>
                  </a:lnTo>
                  <a:lnTo>
                    <a:pt x="3301" y="1021"/>
                  </a:lnTo>
                  <a:lnTo>
                    <a:pt x="3390" y="1022"/>
                  </a:lnTo>
                  <a:lnTo>
                    <a:pt x="3478" y="1022"/>
                  </a:lnTo>
                  <a:lnTo>
                    <a:pt x="3478" y="9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solidFill>
                  <a:srgbClr val="FFFFFF"/>
                </a:solidFill>
                <a:latin typeface="Arial Narrow"/>
                <a:ea typeface="Arial"/>
                <a:cs typeface="Arial Narrow"/>
              </a:endParaRPr>
            </a:p>
          </p:txBody>
        </p:sp>
        <p:sp>
          <p:nvSpPr>
            <p:cNvPr id="50" name="Rectangle 46"/>
            <p:cNvSpPr>
              <a:spLocks noChangeArrowheads="1"/>
            </p:cNvSpPr>
            <p:nvPr/>
          </p:nvSpPr>
          <p:spPr bwMode="blackWhite">
            <a:xfrm>
              <a:off x="2178" y="2121"/>
              <a:ext cx="219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tx2"/>
                  </a:solidFill>
                  <a:latin typeface="Arial Narrow"/>
                  <a:ea typeface="Arial"/>
                  <a:cs typeface="Arial Narrow"/>
                </a:rPr>
                <a:t>Hyperglycemia</a:t>
              </a:r>
              <a:endParaRPr lang="en-US" sz="2400" dirty="0">
                <a:solidFill>
                  <a:schemeClr val="tx2"/>
                </a:solidFill>
                <a:latin typeface="Arial Narrow"/>
                <a:ea typeface="Arial"/>
                <a:cs typeface="Arial Narrow"/>
              </a:endParaRPr>
            </a:p>
          </p:txBody>
        </p:sp>
      </p:grpSp>
      <p:sp>
        <p:nvSpPr>
          <p:cNvPr id="53" name="Freeform 55"/>
          <p:cNvSpPr>
            <a:spLocks/>
          </p:cNvSpPr>
          <p:nvPr/>
        </p:nvSpPr>
        <p:spPr bwMode="auto">
          <a:xfrm rot="5261489">
            <a:off x="4142507" y="3068041"/>
            <a:ext cx="701559" cy="509704"/>
          </a:xfrm>
          <a:custGeom>
            <a:avLst/>
            <a:gdLst>
              <a:gd name="T0" fmla="*/ 2147483646 w 767"/>
              <a:gd name="T1" fmla="*/ 2147483646 h 715"/>
              <a:gd name="T2" fmla="*/ 2147483646 w 767"/>
              <a:gd name="T3" fmla="*/ 2147483646 h 715"/>
              <a:gd name="T4" fmla="*/ 2147483646 w 767"/>
              <a:gd name="T5" fmla="*/ 2147483646 h 715"/>
              <a:gd name="T6" fmla="*/ 2147483646 w 767"/>
              <a:gd name="T7" fmla="*/ 2147483646 h 715"/>
              <a:gd name="T8" fmla="*/ 2147483646 w 767"/>
              <a:gd name="T9" fmla="*/ 2147483646 h 715"/>
              <a:gd name="T10" fmla="*/ 2147483646 w 767"/>
              <a:gd name="T11" fmla="*/ 2147483646 h 715"/>
              <a:gd name="T12" fmla="*/ 2147483646 w 767"/>
              <a:gd name="T13" fmla="*/ 2147483646 h 715"/>
              <a:gd name="T14" fmla="*/ 2147483646 w 767"/>
              <a:gd name="T15" fmla="*/ 2147483646 h 715"/>
              <a:gd name="T16" fmla="*/ 2147483646 w 767"/>
              <a:gd name="T17" fmla="*/ 0 h 7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7"/>
              <a:gd name="T28" fmla="*/ 0 h 715"/>
              <a:gd name="T29" fmla="*/ 767 w 767"/>
              <a:gd name="T30" fmla="*/ 715 h 7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7" h="715">
                <a:moveTo>
                  <a:pt x="31" y="715"/>
                </a:moveTo>
                <a:cubicBezTo>
                  <a:pt x="15" y="653"/>
                  <a:pt x="0" y="592"/>
                  <a:pt x="31" y="566"/>
                </a:cubicBezTo>
                <a:cubicBezTo>
                  <a:pt x="61" y="539"/>
                  <a:pt x="178" y="583"/>
                  <a:pt x="212" y="555"/>
                </a:cubicBezTo>
                <a:cubicBezTo>
                  <a:pt x="245" y="526"/>
                  <a:pt x="202" y="423"/>
                  <a:pt x="234" y="395"/>
                </a:cubicBezTo>
                <a:cubicBezTo>
                  <a:pt x="266" y="366"/>
                  <a:pt x="373" y="412"/>
                  <a:pt x="404" y="384"/>
                </a:cubicBezTo>
                <a:cubicBezTo>
                  <a:pt x="434" y="355"/>
                  <a:pt x="384" y="248"/>
                  <a:pt x="415" y="224"/>
                </a:cubicBezTo>
                <a:cubicBezTo>
                  <a:pt x="445" y="199"/>
                  <a:pt x="554" y="254"/>
                  <a:pt x="586" y="235"/>
                </a:cubicBezTo>
                <a:cubicBezTo>
                  <a:pt x="617" y="215"/>
                  <a:pt x="576" y="146"/>
                  <a:pt x="607" y="107"/>
                </a:cubicBezTo>
                <a:cubicBezTo>
                  <a:pt x="637" y="67"/>
                  <a:pt x="702" y="33"/>
                  <a:pt x="767" y="0"/>
                </a:cubicBezTo>
              </a:path>
            </a:pathLst>
          </a:cu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rot="10800000" vert="eaVert" wrap="none" lIns="91428" tIns="45715" rIns="91428" bIns="45715" anchor="ctr"/>
          <a:lstStyle/>
          <a:p>
            <a:pPr>
              <a:defRPr/>
            </a:pPr>
            <a:endParaRPr lang="en-US" sz="2400" dirty="0">
              <a:latin typeface="Arial Narrow"/>
              <a:ea typeface="Arial"/>
              <a:cs typeface="Arial Narrow"/>
            </a:endParaRPr>
          </a:p>
        </p:txBody>
      </p:sp>
      <p:sp>
        <p:nvSpPr>
          <p:cNvPr id="58" name="Freeform 52"/>
          <p:cNvSpPr>
            <a:spLocks/>
          </p:cNvSpPr>
          <p:nvPr/>
        </p:nvSpPr>
        <p:spPr bwMode="auto">
          <a:xfrm rot="20124031">
            <a:off x="4295705" y="4524135"/>
            <a:ext cx="579859" cy="435253"/>
          </a:xfrm>
          <a:custGeom>
            <a:avLst/>
            <a:gdLst>
              <a:gd name="T0" fmla="*/ 0 w 924"/>
              <a:gd name="T1" fmla="*/ 2147483646 h 317"/>
              <a:gd name="T2" fmla="*/ 2147483646 w 924"/>
              <a:gd name="T3" fmla="*/ 2147483646 h 317"/>
              <a:gd name="T4" fmla="*/ 2147483646 w 924"/>
              <a:gd name="T5" fmla="*/ 2147483646 h 317"/>
              <a:gd name="T6" fmla="*/ 2147483646 w 924"/>
              <a:gd name="T7" fmla="*/ 2147483646 h 317"/>
              <a:gd name="T8" fmla="*/ 2147483646 w 924"/>
              <a:gd name="T9" fmla="*/ 2147483646 h 317"/>
              <a:gd name="T10" fmla="*/ 2147483646 w 924"/>
              <a:gd name="T11" fmla="*/ 2147483646 h 317"/>
              <a:gd name="T12" fmla="*/ 2147483646 w 924"/>
              <a:gd name="T13" fmla="*/ 2147483646 h 317"/>
              <a:gd name="T14" fmla="*/ 2147483646 w 924"/>
              <a:gd name="T15" fmla="*/ 2147483646 h 317"/>
              <a:gd name="T16" fmla="*/ 2147483646 w 924"/>
              <a:gd name="T17" fmla="*/ 0 h 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24"/>
              <a:gd name="T28" fmla="*/ 0 h 317"/>
              <a:gd name="T29" fmla="*/ 924 w 924"/>
              <a:gd name="T30" fmla="*/ 317 h 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24" h="317">
                <a:moveTo>
                  <a:pt x="0" y="315"/>
                </a:moveTo>
                <a:cubicBezTo>
                  <a:pt x="27" y="305"/>
                  <a:pt x="119" y="259"/>
                  <a:pt x="168" y="259"/>
                </a:cubicBezTo>
                <a:cubicBezTo>
                  <a:pt x="216" y="258"/>
                  <a:pt x="264" y="317"/>
                  <a:pt x="291" y="311"/>
                </a:cubicBezTo>
                <a:cubicBezTo>
                  <a:pt x="317" y="304"/>
                  <a:pt x="295" y="229"/>
                  <a:pt x="330" y="218"/>
                </a:cubicBezTo>
                <a:cubicBezTo>
                  <a:pt x="365" y="206"/>
                  <a:pt x="469" y="253"/>
                  <a:pt x="503" y="241"/>
                </a:cubicBezTo>
                <a:cubicBezTo>
                  <a:pt x="537" y="229"/>
                  <a:pt x="498" y="156"/>
                  <a:pt x="531" y="147"/>
                </a:cubicBezTo>
                <a:cubicBezTo>
                  <a:pt x="564" y="137"/>
                  <a:pt x="669" y="190"/>
                  <a:pt x="703" y="184"/>
                </a:cubicBezTo>
                <a:cubicBezTo>
                  <a:pt x="737" y="178"/>
                  <a:pt x="701" y="142"/>
                  <a:pt x="738" y="111"/>
                </a:cubicBezTo>
                <a:cubicBezTo>
                  <a:pt x="775" y="81"/>
                  <a:pt x="886" y="23"/>
                  <a:pt x="924" y="0"/>
                </a:cubicBezTo>
              </a:path>
            </a:pathLst>
          </a:cu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lIns="91428" tIns="45715" rIns="91428" bIns="45715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Arial Narrow"/>
              <a:ea typeface="Arial"/>
              <a:cs typeface="Arial Narrow"/>
            </a:endParaRPr>
          </a:p>
        </p:txBody>
      </p:sp>
      <p:sp>
        <p:nvSpPr>
          <p:cNvPr id="59" name="Rectangle 60"/>
          <p:cNvSpPr>
            <a:spLocks noChangeArrowheads="1"/>
          </p:cNvSpPr>
          <p:nvPr/>
        </p:nvSpPr>
        <p:spPr bwMode="auto">
          <a:xfrm>
            <a:off x="2000658" y="3249874"/>
            <a:ext cx="1942890" cy="1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50" b="1" dirty="0">
                <a:latin typeface="Arial Narrow"/>
                <a:ea typeface="Verdana" pitchFamily="34" charset="0"/>
                <a:cs typeface="Arial Narrow"/>
              </a:rPr>
              <a:t>Islet–</a:t>
            </a:r>
            <a:r>
              <a:rPr lang="en-US" sz="1050" b="1" dirty="0">
                <a:latin typeface="Arial Narrow"/>
                <a:ea typeface="Verdana" pitchFamily="34" charset="0"/>
                <a:cs typeface="Arial Narrow"/>
                <a:sym typeface="Symbol"/>
              </a:rPr>
              <a:t></a:t>
            </a:r>
            <a:r>
              <a:rPr lang="en-US" sz="1050" b="1" dirty="0">
                <a:latin typeface="Arial Narrow"/>
                <a:ea typeface="Verdana" pitchFamily="34" charset="0"/>
                <a:cs typeface="Arial Narrow"/>
              </a:rPr>
              <a:t> cell</a:t>
            </a:r>
            <a:endParaRPr lang="en-US" sz="1050" dirty="0">
              <a:latin typeface="Arial Narrow"/>
              <a:ea typeface="Verdana" pitchFamily="34" charset="0"/>
              <a:cs typeface="Arial Narrow"/>
            </a:endParaRPr>
          </a:p>
        </p:txBody>
      </p:sp>
      <p:sp>
        <p:nvSpPr>
          <p:cNvPr id="61" name="Freeform 62"/>
          <p:cNvSpPr>
            <a:spLocks/>
          </p:cNvSpPr>
          <p:nvPr/>
        </p:nvSpPr>
        <p:spPr bwMode="auto">
          <a:xfrm rot="18357658" flipV="1">
            <a:off x="3862600" y="3973624"/>
            <a:ext cx="609927" cy="345052"/>
          </a:xfrm>
          <a:custGeom>
            <a:avLst/>
            <a:gdLst>
              <a:gd name="T0" fmla="*/ 2147483646 w 767"/>
              <a:gd name="T1" fmla="*/ 2147483646 h 715"/>
              <a:gd name="T2" fmla="*/ 2147483646 w 767"/>
              <a:gd name="T3" fmla="*/ 2147483646 h 715"/>
              <a:gd name="T4" fmla="*/ 2147483646 w 767"/>
              <a:gd name="T5" fmla="*/ 2147483646 h 715"/>
              <a:gd name="T6" fmla="*/ 2147483646 w 767"/>
              <a:gd name="T7" fmla="*/ 2147483646 h 715"/>
              <a:gd name="T8" fmla="*/ 2147483646 w 767"/>
              <a:gd name="T9" fmla="*/ 2147483646 h 715"/>
              <a:gd name="T10" fmla="*/ 2147483646 w 767"/>
              <a:gd name="T11" fmla="*/ 2147483646 h 715"/>
              <a:gd name="T12" fmla="*/ 2147483646 w 767"/>
              <a:gd name="T13" fmla="*/ 2147483646 h 715"/>
              <a:gd name="T14" fmla="*/ 2147483646 w 767"/>
              <a:gd name="T15" fmla="*/ 2147483646 h 715"/>
              <a:gd name="T16" fmla="*/ 2147483646 w 767"/>
              <a:gd name="T17" fmla="*/ 0 h 7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7"/>
              <a:gd name="T28" fmla="*/ 0 h 715"/>
              <a:gd name="T29" fmla="*/ 767 w 767"/>
              <a:gd name="T30" fmla="*/ 715 h 7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7" h="715">
                <a:moveTo>
                  <a:pt x="31" y="715"/>
                </a:moveTo>
                <a:cubicBezTo>
                  <a:pt x="15" y="653"/>
                  <a:pt x="0" y="592"/>
                  <a:pt x="31" y="566"/>
                </a:cubicBezTo>
                <a:cubicBezTo>
                  <a:pt x="61" y="539"/>
                  <a:pt x="178" y="583"/>
                  <a:pt x="212" y="555"/>
                </a:cubicBezTo>
                <a:cubicBezTo>
                  <a:pt x="245" y="526"/>
                  <a:pt x="202" y="423"/>
                  <a:pt x="234" y="395"/>
                </a:cubicBezTo>
                <a:cubicBezTo>
                  <a:pt x="266" y="366"/>
                  <a:pt x="373" y="412"/>
                  <a:pt x="404" y="384"/>
                </a:cubicBezTo>
                <a:cubicBezTo>
                  <a:pt x="434" y="355"/>
                  <a:pt x="384" y="248"/>
                  <a:pt x="415" y="224"/>
                </a:cubicBezTo>
                <a:cubicBezTo>
                  <a:pt x="445" y="199"/>
                  <a:pt x="554" y="254"/>
                  <a:pt x="586" y="235"/>
                </a:cubicBezTo>
                <a:cubicBezTo>
                  <a:pt x="617" y="215"/>
                  <a:pt x="576" y="146"/>
                  <a:pt x="607" y="107"/>
                </a:cubicBezTo>
                <a:cubicBezTo>
                  <a:pt x="637" y="67"/>
                  <a:pt x="702" y="33"/>
                  <a:pt x="767" y="0"/>
                </a:cubicBezTo>
              </a:path>
            </a:pathLst>
          </a:cu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rot="10800000" vert="eaVert" wrap="none" lIns="91428" tIns="45715" rIns="91428" bIns="45715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Arial Narrow"/>
              <a:ea typeface="Arial"/>
              <a:cs typeface="Arial Narrow"/>
            </a:endParaRPr>
          </a:p>
        </p:txBody>
      </p:sp>
      <p:sp>
        <p:nvSpPr>
          <p:cNvPr id="65" name="Freeform 51"/>
          <p:cNvSpPr>
            <a:spLocks/>
          </p:cNvSpPr>
          <p:nvPr/>
        </p:nvSpPr>
        <p:spPr bwMode="auto">
          <a:xfrm>
            <a:off x="7190709" y="2959228"/>
            <a:ext cx="672924" cy="720173"/>
          </a:xfrm>
          <a:custGeom>
            <a:avLst/>
            <a:gdLst>
              <a:gd name="T0" fmla="*/ 2147483646 w 686"/>
              <a:gd name="T1" fmla="*/ 0 h 629"/>
              <a:gd name="T2" fmla="*/ 2147483646 w 686"/>
              <a:gd name="T3" fmla="*/ 2147483646 h 629"/>
              <a:gd name="T4" fmla="*/ 2147483646 w 686"/>
              <a:gd name="T5" fmla="*/ 2147483646 h 629"/>
              <a:gd name="T6" fmla="*/ 2147483646 w 686"/>
              <a:gd name="T7" fmla="*/ 2147483646 h 629"/>
              <a:gd name="T8" fmla="*/ 2147483646 w 686"/>
              <a:gd name="T9" fmla="*/ 2147483646 h 629"/>
              <a:gd name="T10" fmla="*/ 2147483646 w 686"/>
              <a:gd name="T11" fmla="*/ 2147483646 h 629"/>
              <a:gd name="T12" fmla="*/ 2147483646 w 686"/>
              <a:gd name="T13" fmla="*/ 2147483646 h 629"/>
              <a:gd name="T14" fmla="*/ 2147483646 w 686"/>
              <a:gd name="T15" fmla="*/ 2147483646 h 629"/>
              <a:gd name="T16" fmla="*/ 0 w 686"/>
              <a:gd name="T17" fmla="*/ 2147483646 h 6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6"/>
              <a:gd name="T28" fmla="*/ 0 h 629"/>
              <a:gd name="T29" fmla="*/ 686 w 686"/>
              <a:gd name="T30" fmla="*/ 629 h 6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6" h="629">
                <a:moveTo>
                  <a:pt x="648" y="0"/>
                </a:moveTo>
                <a:cubicBezTo>
                  <a:pt x="667" y="43"/>
                  <a:pt x="686" y="86"/>
                  <a:pt x="661" y="108"/>
                </a:cubicBezTo>
                <a:cubicBezTo>
                  <a:pt x="635" y="131"/>
                  <a:pt x="526" y="112"/>
                  <a:pt x="498" y="135"/>
                </a:cubicBezTo>
                <a:cubicBezTo>
                  <a:pt x="469" y="161"/>
                  <a:pt x="518" y="231"/>
                  <a:pt x="490" y="255"/>
                </a:cubicBezTo>
                <a:cubicBezTo>
                  <a:pt x="464" y="279"/>
                  <a:pt x="364" y="257"/>
                  <a:pt x="337" y="281"/>
                </a:cubicBezTo>
                <a:cubicBezTo>
                  <a:pt x="313" y="305"/>
                  <a:pt x="368" y="377"/>
                  <a:pt x="341" y="398"/>
                </a:cubicBezTo>
                <a:cubicBezTo>
                  <a:pt x="316" y="419"/>
                  <a:pt x="212" y="391"/>
                  <a:pt x="185" y="408"/>
                </a:cubicBezTo>
                <a:cubicBezTo>
                  <a:pt x="159" y="426"/>
                  <a:pt x="208" y="467"/>
                  <a:pt x="177" y="504"/>
                </a:cubicBezTo>
                <a:cubicBezTo>
                  <a:pt x="146" y="541"/>
                  <a:pt x="37" y="603"/>
                  <a:pt x="0" y="629"/>
                </a:cubicBezTo>
              </a:path>
            </a:pathLst>
          </a:cu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lIns="91428" tIns="45715" rIns="91428" bIns="45715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Arial Narrow"/>
              <a:ea typeface="Arial"/>
              <a:cs typeface="Arial Narrow"/>
            </a:endParaRPr>
          </a:p>
        </p:txBody>
      </p:sp>
      <p:sp>
        <p:nvSpPr>
          <p:cNvPr id="66" name="Freeform 53"/>
          <p:cNvSpPr>
            <a:spLocks/>
          </p:cNvSpPr>
          <p:nvPr/>
        </p:nvSpPr>
        <p:spPr bwMode="auto">
          <a:xfrm rot="1964039">
            <a:off x="7070441" y="4551337"/>
            <a:ext cx="562678" cy="524022"/>
          </a:xfrm>
          <a:custGeom>
            <a:avLst/>
            <a:gdLst>
              <a:gd name="T0" fmla="*/ 2147483646 w 891"/>
              <a:gd name="T1" fmla="*/ 2147483646 h 381"/>
              <a:gd name="T2" fmla="*/ 2147483646 w 891"/>
              <a:gd name="T3" fmla="*/ 2147483646 h 381"/>
              <a:gd name="T4" fmla="*/ 2147483646 w 891"/>
              <a:gd name="T5" fmla="*/ 2147483646 h 381"/>
              <a:gd name="T6" fmla="*/ 2147483646 w 891"/>
              <a:gd name="T7" fmla="*/ 2147483646 h 381"/>
              <a:gd name="T8" fmla="*/ 2147483646 w 891"/>
              <a:gd name="T9" fmla="*/ 2147483646 h 381"/>
              <a:gd name="T10" fmla="*/ 2147483646 w 891"/>
              <a:gd name="T11" fmla="*/ 2147483646 h 381"/>
              <a:gd name="T12" fmla="*/ 2147483646 w 891"/>
              <a:gd name="T13" fmla="*/ 2147483646 h 381"/>
              <a:gd name="T14" fmla="*/ 2147483646 w 891"/>
              <a:gd name="T15" fmla="*/ 2147483646 h 381"/>
              <a:gd name="T16" fmla="*/ 0 w 891"/>
              <a:gd name="T17" fmla="*/ 0 h 3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1"/>
              <a:gd name="T28" fmla="*/ 0 h 381"/>
              <a:gd name="T29" fmla="*/ 891 w 891"/>
              <a:gd name="T30" fmla="*/ 381 h 3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1" h="381">
                <a:moveTo>
                  <a:pt x="891" y="381"/>
                </a:moveTo>
                <a:cubicBezTo>
                  <a:pt x="867" y="363"/>
                  <a:pt x="790" y="287"/>
                  <a:pt x="747" y="277"/>
                </a:cubicBezTo>
                <a:cubicBezTo>
                  <a:pt x="703" y="266"/>
                  <a:pt x="655" y="324"/>
                  <a:pt x="630" y="316"/>
                </a:cubicBezTo>
                <a:cubicBezTo>
                  <a:pt x="604" y="307"/>
                  <a:pt x="627" y="235"/>
                  <a:pt x="593" y="223"/>
                </a:cubicBezTo>
                <a:cubicBezTo>
                  <a:pt x="557" y="211"/>
                  <a:pt x="453" y="257"/>
                  <a:pt x="419" y="245"/>
                </a:cubicBezTo>
                <a:cubicBezTo>
                  <a:pt x="385" y="232"/>
                  <a:pt x="425" y="160"/>
                  <a:pt x="392" y="150"/>
                </a:cubicBezTo>
                <a:cubicBezTo>
                  <a:pt x="359" y="141"/>
                  <a:pt x="254" y="193"/>
                  <a:pt x="219" y="186"/>
                </a:cubicBezTo>
                <a:cubicBezTo>
                  <a:pt x="186" y="180"/>
                  <a:pt x="222" y="144"/>
                  <a:pt x="185" y="113"/>
                </a:cubicBezTo>
                <a:cubicBezTo>
                  <a:pt x="148" y="82"/>
                  <a:pt x="38" y="24"/>
                  <a:pt x="0" y="0"/>
                </a:cubicBezTo>
              </a:path>
            </a:pathLst>
          </a:cu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lIns="91428" tIns="45715" rIns="91428" bIns="45715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Arial Narrow"/>
              <a:ea typeface="Arial"/>
              <a:cs typeface="Arial Narrow"/>
            </a:endParaRPr>
          </a:p>
        </p:txBody>
      </p:sp>
      <p:sp>
        <p:nvSpPr>
          <p:cNvPr id="68" name="Freeform 165"/>
          <p:cNvSpPr>
            <a:spLocks/>
          </p:cNvSpPr>
          <p:nvPr/>
        </p:nvSpPr>
        <p:spPr bwMode="auto">
          <a:xfrm rot="3242342" flipH="1" flipV="1">
            <a:off x="7620234" y="3901321"/>
            <a:ext cx="721604" cy="449570"/>
          </a:xfrm>
          <a:custGeom>
            <a:avLst/>
            <a:gdLst>
              <a:gd name="T0" fmla="*/ 2147483646 w 767"/>
              <a:gd name="T1" fmla="*/ 2147483646 h 715"/>
              <a:gd name="T2" fmla="*/ 2147483646 w 767"/>
              <a:gd name="T3" fmla="*/ 2147483646 h 715"/>
              <a:gd name="T4" fmla="*/ 2147483646 w 767"/>
              <a:gd name="T5" fmla="*/ 2147483646 h 715"/>
              <a:gd name="T6" fmla="*/ 2147483646 w 767"/>
              <a:gd name="T7" fmla="*/ 2147483646 h 715"/>
              <a:gd name="T8" fmla="*/ 2147483646 w 767"/>
              <a:gd name="T9" fmla="*/ 2147483646 h 715"/>
              <a:gd name="T10" fmla="*/ 2147483646 w 767"/>
              <a:gd name="T11" fmla="*/ 2147483646 h 715"/>
              <a:gd name="T12" fmla="*/ 2147483646 w 767"/>
              <a:gd name="T13" fmla="*/ 2147483646 h 715"/>
              <a:gd name="T14" fmla="*/ 2147483646 w 767"/>
              <a:gd name="T15" fmla="*/ 2147483646 h 715"/>
              <a:gd name="T16" fmla="*/ 2147483646 w 767"/>
              <a:gd name="T17" fmla="*/ 0 h 7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7"/>
              <a:gd name="T28" fmla="*/ 0 h 715"/>
              <a:gd name="T29" fmla="*/ 767 w 767"/>
              <a:gd name="T30" fmla="*/ 715 h 7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7" h="715">
                <a:moveTo>
                  <a:pt x="31" y="715"/>
                </a:moveTo>
                <a:cubicBezTo>
                  <a:pt x="15" y="653"/>
                  <a:pt x="0" y="592"/>
                  <a:pt x="31" y="566"/>
                </a:cubicBezTo>
                <a:cubicBezTo>
                  <a:pt x="61" y="539"/>
                  <a:pt x="178" y="583"/>
                  <a:pt x="212" y="555"/>
                </a:cubicBezTo>
                <a:cubicBezTo>
                  <a:pt x="245" y="526"/>
                  <a:pt x="202" y="423"/>
                  <a:pt x="234" y="395"/>
                </a:cubicBezTo>
                <a:cubicBezTo>
                  <a:pt x="266" y="366"/>
                  <a:pt x="373" y="412"/>
                  <a:pt x="404" y="384"/>
                </a:cubicBezTo>
                <a:cubicBezTo>
                  <a:pt x="434" y="355"/>
                  <a:pt x="384" y="248"/>
                  <a:pt x="415" y="224"/>
                </a:cubicBezTo>
                <a:cubicBezTo>
                  <a:pt x="445" y="199"/>
                  <a:pt x="554" y="254"/>
                  <a:pt x="586" y="235"/>
                </a:cubicBezTo>
                <a:cubicBezTo>
                  <a:pt x="617" y="215"/>
                  <a:pt x="576" y="146"/>
                  <a:pt x="607" y="107"/>
                </a:cubicBezTo>
                <a:cubicBezTo>
                  <a:pt x="637" y="67"/>
                  <a:pt x="702" y="33"/>
                  <a:pt x="767" y="0"/>
                </a:cubicBezTo>
              </a:path>
            </a:pathLst>
          </a:cu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eaVert" wrap="none" lIns="91428" tIns="45715" rIns="91428" bIns="45715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Arial Narrow"/>
              <a:ea typeface="Arial"/>
              <a:cs typeface="Arial Narrow"/>
            </a:endParaRPr>
          </a:p>
        </p:txBody>
      </p:sp>
      <p:sp>
        <p:nvSpPr>
          <p:cNvPr id="73" name="Freeform 177"/>
          <p:cNvSpPr>
            <a:spLocks/>
          </p:cNvSpPr>
          <p:nvPr/>
        </p:nvSpPr>
        <p:spPr bwMode="auto">
          <a:xfrm rot="8642342" flipH="1" flipV="1">
            <a:off x="5612918" y="4611470"/>
            <a:ext cx="386573" cy="373688"/>
          </a:xfrm>
          <a:custGeom>
            <a:avLst/>
            <a:gdLst>
              <a:gd name="T0" fmla="*/ 2147483646 w 767"/>
              <a:gd name="T1" fmla="*/ 2147483646 h 715"/>
              <a:gd name="T2" fmla="*/ 2147483646 w 767"/>
              <a:gd name="T3" fmla="*/ 2147483646 h 715"/>
              <a:gd name="T4" fmla="*/ 2147483646 w 767"/>
              <a:gd name="T5" fmla="*/ 2147483646 h 715"/>
              <a:gd name="T6" fmla="*/ 2147483646 w 767"/>
              <a:gd name="T7" fmla="*/ 2147483646 h 715"/>
              <a:gd name="T8" fmla="*/ 2147483646 w 767"/>
              <a:gd name="T9" fmla="*/ 2147483646 h 715"/>
              <a:gd name="T10" fmla="*/ 2147483646 w 767"/>
              <a:gd name="T11" fmla="*/ 2147483646 h 715"/>
              <a:gd name="T12" fmla="*/ 2147483646 w 767"/>
              <a:gd name="T13" fmla="*/ 2147483646 h 715"/>
              <a:gd name="T14" fmla="*/ 2147483646 w 767"/>
              <a:gd name="T15" fmla="*/ 2147483646 h 715"/>
              <a:gd name="T16" fmla="*/ 2147483646 w 767"/>
              <a:gd name="T17" fmla="*/ 0 h 7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7"/>
              <a:gd name="T28" fmla="*/ 0 h 715"/>
              <a:gd name="T29" fmla="*/ 767 w 767"/>
              <a:gd name="T30" fmla="*/ 715 h 715"/>
              <a:gd name="connsiteX0" fmla="*/ 404 w 10000"/>
              <a:gd name="connsiteY0" fmla="*/ 10000 h 10000"/>
              <a:gd name="connsiteX1" fmla="*/ 404 w 10000"/>
              <a:gd name="connsiteY1" fmla="*/ 7916 h 10000"/>
              <a:gd name="connsiteX2" fmla="*/ 2764 w 10000"/>
              <a:gd name="connsiteY2" fmla="*/ 7762 h 10000"/>
              <a:gd name="connsiteX3" fmla="*/ 3051 w 10000"/>
              <a:gd name="connsiteY3" fmla="*/ 5524 h 10000"/>
              <a:gd name="connsiteX4" fmla="*/ 5267 w 10000"/>
              <a:gd name="connsiteY4" fmla="*/ 5371 h 10000"/>
              <a:gd name="connsiteX5" fmla="*/ 5411 w 10000"/>
              <a:gd name="connsiteY5" fmla="*/ 3133 h 10000"/>
              <a:gd name="connsiteX6" fmla="*/ 7232 w 10000"/>
              <a:gd name="connsiteY6" fmla="*/ 3517 h 10000"/>
              <a:gd name="connsiteX7" fmla="*/ 7914 w 10000"/>
              <a:gd name="connsiteY7" fmla="*/ 1497 h 10000"/>
              <a:gd name="connsiteX8" fmla="*/ 10000 w 10000"/>
              <a:gd name="connsiteY8" fmla="*/ 0 h 10000"/>
              <a:gd name="connsiteX0" fmla="*/ 404 w 10000"/>
              <a:gd name="connsiteY0" fmla="*/ 10000 h 10000"/>
              <a:gd name="connsiteX1" fmla="*/ 404 w 10000"/>
              <a:gd name="connsiteY1" fmla="*/ 7916 h 10000"/>
              <a:gd name="connsiteX2" fmla="*/ 2764 w 10000"/>
              <a:gd name="connsiteY2" fmla="*/ 7762 h 10000"/>
              <a:gd name="connsiteX3" fmla="*/ 3051 w 10000"/>
              <a:gd name="connsiteY3" fmla="*/ 5524 h 10000"/>
              <a:gd name="connsiteX4" fmla="*/ 5267 w 10000"/>
              <a:gd name="connsiteY4" fmla="*/ 5371 h 10000"/>
              <a:gd name="connsiteX5" fmla="*/ 5411 w 10000"/>
              <a:gd name="connsiteY5" fmla="*/ 3133 h 10000"/>
              <a:gd name="connsiteX6" fmla="*/ 7000 w 10000"/>
              <a:gd name="connsiteY6" fmla="*/ 3337 h 10000"/>
              <a:gd name="connsiteX7" fmla="*/ 7914 w 10000"/>
              <a:gd name="connsiteY7" fmla="*/ 1497 h 10000"/>
              <a:gd name="connsiteX8" fmla="*/ 10000 w 10000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404" y="10000"/>
                </a:moveTo>
                <a:cubicBezTo>
                  <a:pt x="196" y="9133"/>
                  <a:pt x="0" y="8280"/>
                  <a:pt x="404" y="7916"/>
                </a:cubicBezTo>
                <a:cubicBezTo>
                  <a:pt x="795" y="7538"/>
                  <a:pt x="2321" y="8154"/>
                  <a:pt x="2764" y="7762"/>
                </a:cubicBezTo>
                <a:cubicBezTo>
                  <a:pt x="3194" y="7357"/>
                  <a:pt x="2634" y="5916"/>
                  <a:pt x="3051" y="5524"/>
                </a:cubicBezTo>
                <a:cubicBezTo>
                  <a:pt x="3468" y="5119"/>
                  <a:pt x="4863" y="5762"/>
                  <a:pt x="5267" y="5371"/>
                </a:cubicBezTo>
                <a:cubicBezTo>
                  <a:pt x="5658" y="4965"/>
                  <a:pt x="5007" y="3469"/>
                  <a:pt x="5411" y="3133"/>
                </a:cubicBezTo>
                <a:cubicBezTo>
                  <a:pt x="5802" y="2783"/>
                  <a:pt x="6583" y="3602"/>
                  <a:pt x="7000" y="3337"/>
                </a:cubicBezTo>
                <a:cubicBezTo>
                  <a:pt x="7404" y="3057"/>
                  <a:pt x="7510" y="2042"/>
                  <a:pt x="7914" y="1497"/>
                </a:cubicBezTo>
                <a:cubicBezTo>
                  <a:pt x="8305" y="937"/>
                  <a:pt x="9153" y="462"/>
                  <a:pt x="10000" y="0"/>
                </a:cubicBezTo>
              </a:path>
            </a:pathLst>
          </a:cu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Arial Narrow"/>
              <a:ea typeface="Arial"/>
              <a:cs typeface="Arial Narrow"/>
            </a:endParaRPr>
          </a:p>
        </p:txBody>
      </p:sp>
      <p:sp>
        <p:nvSpPr>
          <p:cNvPr id="78" name="Text Box 26"/>
          <p:cNvSpPr txBox="1">
            <a:spLocks noChangeArrowheads="1"/>
          </p:cNvSpPr>
          <p:nvPr/>
        </p:nvSpPr>
        <p:spPr bwMode="auto">
          <a:xfrm>
            <a:off x="4166847" y="2038611"/>
            <a:ext cx="936366" cy="5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14" tIns="34258" rIns="68514" bIns="34258">
            <a:spAutoFit/>
          </a:bodyPr>
          <a:lstStyle/>
          <a:p>
            <a:pPr defTabSz="342571">
              <a:spcBef>
                <a:spcPct val="5000"/>
              </a:spcBef>
              <a:spcAft>
                <a:spcPct val="5000"/>
              </a:spcAft>
              <a:defRPr/>
            </a:pP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Decreased</a:t>
            </a:r>
            <a:b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Insulin</a:t>
            </a:r>
            <a:b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Secretion</a:t>
            </a:r>
          </a:p>
        </p:txBody>
      </p:sp>
      <p:grpSp>
        <p:nvGrpSpPr>
          <p:cNvPr id="334862" name="Group 109"/>
          <p:cNvGrpSpPr>
            <a:grpSpLocks/>
          </p:cNvGrpSpPr>
          <p:nvPr/>
        </p:nvGrpSpPr>
        <p:grpSpPr bwMode="auto">
          <a:xfrm>
            <a:off x="3128825" y="1969885"/>
            <a:ext cx="977888" cy="1115336"/>
            <a:chOff x="1468147" y="942976"/>
            <a:chExt cx="918210" cy="784640"/>
          </a:xfrm>
        </p:grpSpPr>
        <p:pic>
          <p:nvPicPr>
            <p:cNvPr id="79" name="Picture 37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8147" y="942976"/>
              <a:ext cx="746130" cy="5670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20140" dir="2700000" algn="tl" rotWithShape="0">
                <a:srgbClr val="000000">
                  <a:alpha val="39998"/>
                </a:srgbClr>
              </a:outerShdw>
            </a:effectLst>
            <a:extLst/>
          </p:spPr>
        </p:pic>
        <p:sp>
          <p:nvSpPr>
            <p:cNvPr id="80" name="Oval 554"/>
            <p:cNvSpPr>
              <a:spLocks noChangeArrowheads="1"/>
            </p:cNvSpPr>
            <p:nvPr/>
          </p:nvSpPr>
          <p:spPr bwMode="auto">
            <a:xfrm>
              <a:off x="1699380" y="1150468"/>
              <a:ext cx="565983" cy="577148"/>
            </a:xfrm>
            <a:prstGeom prst="ellipse">
              <a:avLst/>
            </a:prstGeom>
            <a:solidFill>
              <a:schemeClr val="tx2"/>
            </a:solidFill>
            <a:ln w="53975">
              <a:solidFill>
                <a:srgbClr val="830183"/>
              </a:solidFill>
              <a:round/>
              <a:headEnd/>
              <a:tailEnd/>
            </a:ln>
            <a:effectLst>
              <a:outerShdw blurRad="63500" dist="1796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lIns="67437" tIns="35069" rIns="67437" bIns="35069" anchor="ctr"/>
            <a:lstStyle/>
            <a:p>
              <a:pPr defTabSz="342571">
                <a:defRPr/>
              </a:pPr>
              <a:endParaRPr lang="en-US" sz="500" dirty="0">
                <a:solidFill>
                  <a:srgbClr val="FFFFFF"/>
                </a:solidFill>
                <a:latin typeface="Arial Narrow"/>
                <a:ea typeface="MS PGothic" pitchFamily="34" charset="-128"/>
                <a:cs typeface="Arial Narrow"/>
              </a:endParaRPr>
            </a:p>
          </p:txBody>
        </p:sp>
        <p:sp>
          <p:nvSpPr>
            <p:cNvPr id="334907" name="Oval 383"/>
            <p:cNvSpPr>
              <a:spLocks noChangeArrowheads="1"/>
            </p:cNvSpPr>
            <p:nvPr/>
          </p:nvSpPr>
          <p:spPr bwMode="auto">
            <a:xfrm>
              <a:off x="1708717" y="1150164"/>
              <a:ext cx="550212" cy="576263"/>
            </a:xfrm>
            <a:prstGeom prst="ellipse">
              <a:avLst/>
            </a:prstGeom>
            <a:gradFill rotWithShape="1">
              <a:gsLst>
                <a:gs pos="0">
                  <a:srgbClr val="6DC5E1"/>
                </a:gs>
                <a:gs pos="100000">
                  <a:srgbClr val="21819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437" tIns="35069" rIns="67437" bIns="35069" anchor="ctr"/>
            <a:lstStyle/>
            <a:p>
              <a:pPr defTabSz="341313" fontAlgn="base">
                <a:spcBef>
                  <a:spcPct val="0"/>
                </a:spcBef>
                <a:spcAft>
                  <a:spcPct val="0"/>
                </a:spcAft>
              </a:pPr>
              <a:endParaRPr lang="en-US" sz="500">
                <a:solidFill>
                  <a:srgbClr val="FFFFFF"/>
                </a:solidFill>
                <a:latin typeface="Arial Narrow"/>
                <a:ea typeface="ヒラギノ角ゴ Pro W3" charset="0"/>
                <a:cs typeface="Arial Narrow"/>
              </a:endParaRPr>
            </a:p>
          </p:txBody>
        </p:sp>
        <p:pic>
          <p:nvPicPr>
            <p:cNvPr id="334908" name="Picture 35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716" y="1154913"/>
              <a:ext cx="552594" cy="56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4909" name="Text Box 200"/>
            <p:cNvSpPr txBox="1">
              <a:spLocks noChangeArrowheads="1"/>
            </p:cNvSpPr>
            <p:nvPr/>
          </p:nvSpPr>
          <p:spPr bwMode="auto">
            <a:xfrm>
              <a:off x="1737300" y="1149310"/>
              <a:ext cx="328188" cy="37345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1C1C1C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17" tIns="34259" rIns="68517" bIns="34259">
              <a:spAutoFit/>
            </a:bodyPr>
            <a:lstStyle>
              <a:lvl1pPr defTabSz="341313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defTabSz="341313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defTabSz="341313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defTabSz="341313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defTabSz="341313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341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dirty="0">
                  <a:latin typeface="Arial Narrow"/>
                  <a:ea typeface="ＭＳ Ｐゴシック" charset="0"/>
                  <a:cs typeface="Arial Narrow"/>
                  <a:sym typeface="Symbol" charset="0"/>
                </a:rPr>
                <a:t></a:t>
              </a:r>
            </a:p>
          </p:txBody>
        </p:sp>
        <p:sp>
          <p:nvSpPr>
            <p:cNvPr id="84" name="Oval 554"/>
            <p:cNvSpPr>
              <a:spLocks noChangeArrowheads="1"/>
            </p:cNvSpPr>
            <p:nvPr/>
          </p:nvSpPr>
          <p:spPr bwMode="auto">
            <a:xfrm>
              <a:off x="2078494" y="1209894"/>
              <a:ext cx="307863" cy="320302"/>
            </a:xfrm>
            <a:prstGeom prst="ellipse">
              <a:avLst/>
            </a:prstGeom>
            <a:solidFill>
              <a:schemeClr val="tx2">
                <a:alpha val="39999"/>
              </a:schemeClr>
            </a:solidFill>
            <a:ln w="38100">
              <a:solidFill>
                <a:srgbClr val="830183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lIns="67437" tIns="35069" rIns="67437" bIns="35069" anchor="ctr"/>
            <a:lstStyle/>
            <a:p>
              <a:pPr defTabSz="342571">
                <a:defRPr/>
              </a:pPr>
              <a:endParaRPr lang="en-US" sz="500" dirty="0">
                <a:solidFill>
                  <a:srgbClr val="FFFFFF"/>
                </a:solidFill>
                <a:latin typeface="Arial Narrow"/>
                <a:ea typeface="MS PGothic" pitchFamily="34" charset="-128"/>
                <a:cs typeface="Arial Narrow"/>
              </a:endParaRPr>
            </a:p>
          </p:txBody>
        </p:sp>
        <p:grpSp>
          <p:nvGrpSpPr>
            <p:cNvPr id="334911" name="Group 39"/>
            <p:cNvGrpSpPr>
              <a:grpSpLocks/>
            </p:cNvGrpSpPr>
            <p:nvPr/>
          </p:nvGrpSpPr>
          <p:grpSpPr bwMode="auto">
            <a:xfrm>
              <a:off x="2106490" y="1291829"/>
              <a:ext cx="246523" cy="153591"/>
              <a:chOff x="2261" y="1641"/>
              <a:chExt cx="331" cy="208"/>
            </a:xfrm>
          </p:grpSpPr>
          <p:sp>
            <p:nvSpPr>
              <p:cNvPr id="334912" name="Oval 436"/>
              <p:cNvSpPr>
                <a:spLocks noChangeAspect="1" noChangeArrowheads="1"/>
              </p:cNvSpPr>
              <p:nvPr/>
            </p:nvSpPr>
            <p:spPr bwMode="auto">
              <a:xfrm>
                <a:off x="2261" y="1641"/>
                <a:ext cx="331" cy="208"/>
              </a:xfrm>
              <a:prstGeom prst="ellipse">
                <a:avLst/>
              </a:prstGeom>
              <a:gradFill rotWithShape="1">
                <a:gsLst>
                  <a:gs pos="0">
                    <a:srgbClr val="CC99FF"/>
                  </a:gs>
                  <a:gs pos="100000">
                    <a:srgbClr val="800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3413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500">
                  <a:solidFill>
                    <a:srgbClr val="FFFFFF"/>
                  </a:solidFill>
                  <a:latin typeface="Arial Narrow"/>
                  <a:ea typeface="ヒラギノ角ゴ Pro W3" charset="0"/>
                  <a:cs typeface="Arial Narrow"/>
                </a:endParaRPr>
              </a:p>
            </p:txBody>
          </p:sp>
          <p:sp>
            <p:nvSpPr>
              <p:cNvPr id="334913" name="Oval 437"/>
              <p:cNvSpPr>
                <a:spLocks noChangeAspect="1" noChangeArrowheads="1"/>
              </p:cNvSpPr>
              <p:nvPr/>
            </p:nvSpPr>
            <p:spPr bwMode="auto">
              <a:xfrm>
                <a:off x="2411" y="1710"/>
                <a:ext cx="101" cy="74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/>
              <a:p>
                <a:pPr defTabSz="34131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500">
                  <a:solidFill>
                    <a:srgbClr val="FFFFFF"/>
                  </a:solidFill>
                  <a:latin typeface="Arial Narrow"/>
                  <a:ea typeface="ヒラギノ角ゴ Pro W3" charset="0"/>
                  <a:cs typeface="Arial Narrow"/>
                </a:endParaRPr>
              </a:p>
            </p:txBody>
          </p:sp>
        </p:grpSp>
      </p:grpSp>
      <p:sp>
        <p:nvSpPr>
          <p:cNvPr id="88" name="Text Box 26"/>
          <p:cNvSpPr txBox="1">
            <a:spLocks noChangeArrowheads="1"/>
          </p:cNvSpPr>
          <p:nvPr/>
        </p:nvSpPr>
        <p:spPr bwMode="auto">
          <a:xfrm>
            <a:off x="6121189" y="2052928"/>
            <a:ext cx="1742444" cy="5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14" tIns="34258" rIns="68514" bIns="34258">
            <a:spAutoFit/>
          </a:bodyPr>
          <a:lstStyle/>
          <a:p>
            <a:pPr defTabSz="342571">
              <a:spcBef>
                <a:spcPct val="5000"/>
              </a:spcBef>
              <a:spcAft>
                <a:spcPct val="5000"/>
              </a:spcAft>
              <a:defRPr/>
            </a:pP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Decreased</a:t>
            </a:r>
            <a:b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Incretin</a:t>
            </a:r>
            <a:b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Effect</a:t>
            </a:r>
          </a:p>
        </p:txBody>
      </p:sp>
      <p:pic>
        <p:nvPicPr>
          <p:cNvPr id="334864" name="Picture 20" descr="intestines_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26" y="1779463"/>
            <a:ext cx="824690" cy="1388801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 Box 35"/>
          <p:cNvSpPr txBox="1">
            <a:spLocks noChangeArrowheads="1"/>
          </p:cNvSpPr>
          <p:nvPr/>
        </p:nvSpPr>
        <p:spPr bwMode="auto">
          <a:xfrm>
            <a:off x="8747025" y="2350732"/>
            <a:ext cx="700255" cy="41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defTabSz="342571">
              <a:spcBef>
                <a:spcPct val="5000"/>
              </a:spcBef>
              <a:spcAft>
                <a:spcPct val="5000"/>
              </a:spcAft>
              <a:defRPr/>
            </a:pP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Increased</a:t>
            </a:r>
            <a:b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Lipolysis</a:t>
            </a:r>
          </a:p>
        </p:txBody>
      </p:sp>
      <p:pic>
        <p:nvPicPr>
          <p:cNvPr id="334866" name="Picture 63" descr="AC058663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634" y="1906889"/>
            <a:ext cx="837575" cy="1118199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475798">
            <a:off x="8368515" y="3739533"/>
            <a:ext cx="565542" cy="106665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/>
        </p:spPr>
      </p:pic>
      <p:sp>
        <p:nvSpPr>
          <p:cNvPr id="93" name="Text Box 26"/>
          <p:cNvSpPr txBox="1">
            <a:spLocks noChangeArrowheads="1"/>
          </p:cNvSpPr>
          <p:nvPr/>
        </p:nvSpPr>
        <p:spPr bwMode="auto">
          <a:xfrm>
            <a:off x="8891106" y="3796804"/>
            <a:ext cx="1148266" cy="57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342571">
              <a:spcBef>
                <a:spcPct val="5000"/>
              </a:spcBef>
              <a:spcAft>
                <a:spcPct val="5000"/>
              </a:spcAft>
              <a:defRPr/>
            </a:pP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Increased</a:t>
            </a:r>
            <a:b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Glucose</a:t>
            </a:r>
            <a:b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Reabsorption</a:t>
            </a:r>
            <a:endParaRPr lang="en-US" sz="1050" b="1" baseline="30000" dirty="0">
              <a:latin typeface="Arial Narrow"/>
              <a:ea typeface="ＭＳ Ｐゴシック" pitchFamily="34" charset="-128"/>
              <a:cs typeface="Arial Narrow"/>
            </a:endParaRPr>
          </a:p>
        </p:txBody>
      </p:sp>
      <p:sp>
        <p:nvSpPr>
          <p:cNvPr id="94" name="Rectangle 264"/>
          <p:cNvSpPr>
            <a:spLocks noChangeArrowheads="1"/>
          </p:cNvSpPr>
          <p:nvPr/>
        </p:nvSpPr>
        <p:spPr bwMode="auto">
          <a:xfrm>
            <a:off x="8168596" y="5616562"/>
            <a:ext cx="83460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Decreased</a:t>
            </a:r>
            <a:b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Glucose Uptake</a:t>
            </a:r>
          </a:p>
        </p:txBody>
      </p:sp>
      <p:pic>
        <p:nvPicPr>
          <p:cNvPr id="95" name="Picture 9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778511">
            <a:off x="7262297" y="4959387"/>
            <a:ext cx="1271397" cy="1029430"/>
          </a:xfrm>
          <a:prstGeom prst="rect">
            <a:avLst/>
          </a:prstGeom>
          <a:noFill/>
          <a:ln>
            <a:noFill/>
          </a:ln>
          <a:effectLst>
            <a:outerShdw blurRad="63500" dist="38100" algn="ctr" rotWithShape="0">
              <a:srgbClr val="000000">
                <a:alpha val="50000"/>
              </a:srgbClr>
            </a:outerShdw>
          </a:effectLst>
          <a:extLst/>
        </p:spPr>
      </p:pic>
      <p:grpSp>
        <p:nvGrpSpPr>
          <p:cNvPr id="334871" name="Group 113"/>
          <p:cNvGrpSpPr>
            <a:grpSpLocks/>
          </p:cNvGrpSpPr>
          <p:nvPr/>
        </p:nvGrpSpPr>
        <p:grpSpPr bwMode="auto">
          <a:xfrm>
            <a:off x="5088896" y="5152673"/>
            <a:ext cx="1889887" cy="1026568"/>
            <a:chOff x="3414997" y="3851856"/>
            <a:chExt cx="2096077" cy="853635"/>
          </a:xfrm>
        </p:grpSpPr>
        <p:pic>
          <p:nvPicPr>
            <p:cNvPr id="96" name="Picture 9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14997" y="3851856"/>
              <a:ext cx="1059169" cy="8536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26940" dir="5400000" algn="ctr" rotWithShape="0">
                <a:srgbClr val="000000">
                  <a:alpha val="50000"/>
                </a:srgbClr>
              </a:outerShdw>
            </a:effectLst>
            <a:extLst/>
          </p:spPr>
        </p:pic>
        <p:sp>
          <p:nvSpPr>
            <p:cNvPr id="97" name="Rectangle 264"/>
            <p:cNvSpPr>
              <a:spLocks noChangeArrowheads="1"/>
            </p:cNvSpPr>
            <p:nvPr/>
          </p:nvSpPr>
          <p:spPr bwMode="auto">
            <a:xfrm>
              <a:off x="4515454" y="4124496"/>
              <a:ext cx="995620" cy="26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50" b="1" dirty="0">
                  <a:latin typeface="Arial Narrow"/>
                  <a:ea typeface="ＭＳ Ｐゴシック" pitchFamily="34" charset="-128"/>
                  <a:cs typeface="Arial Narrow"/>
                </a:rPr>
                <a:t>Neurotransmitter</a:t>
              </a:r>
              <a:br>
                <a:rPr lang="en-US" sz="1050" b="1" dirty="0">
                  <a:solidFill>
                    <a:srgbClr val="FFFFFF"/>
                  </a:solidFill>
                  <a:latin typeface="Arial Narrow"/>
                  <a:ea typeface="ＭＳ Ｐゴシック" pitchFamily="34" charset="-128"/>
                  <a:cs typeface="Arial Narrow"/>
                </a:rPr>
              </a:br>
              <a:r>
                <a:rPr lang="en-US" sz="1050" b="1" dirty="0">
                  <a:latin typeface="Arial Narrow"/>
                  <a:ea typeface="ＭＳ Ｐゴシック" pitchFamily="34" charset="-128"/>
                  <a:cs typeface="Arial Narrow"/>
                </a:rPr>
                <a:t>Dysfunction</a:t>
              </a:r>
            </a:p>
          </p:txBody>
        </p:sp>
      </p:grpSp>
      <p:sp>
        <p:nvSpPr>
          <p:cNvPr id="98" name="Rectangle 264"/>
          <p:cNvSpPr>
            <a:spLocks noChangeArrowheads="1"/>
          </p:cNvSpPr>
          <p:nvPr/>
        </p:nvSpPr>
        <p:spPr bwMode="auto">
          <a:xfrm>
            <a:off x="4005508" y="5650924"/>
            <a:ext cx="865312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Increased</a:t>
            </a:r>
          </a:p>
          <a:p>
            <a:pPr algn="ctr">
              <a:defRPr/>
            </a:pP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Hepatic Glucose</a:t>
            </a:r>
            <a:b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latin typeface="Arial Narrow"/>
                <a:ea typeface="ＭＳ Ｐゴシック" pitchFamily="34" charset="-128"/>
                <a:cs typeface="Arial Narrow"/>
              </a:rPr>
              <a:t>Production</a:t>
            </a:r>
          </a:p>
        </p:txBody>
      </p:sp>
      <p:pic>
        <p:nvPicPr>
          <p:cNvPr id="334873" name="Picture 12" descr="liver"/>
          <p:cNvPicPr>
            <a:picLocks noChangeAspect="1" noChangeArrowheads="1"/>
          </p:cNvPicPr>
          <p:nvPr/>
        </p:nvPicPr>
        <p:blipFill>
          <a:blip r:embed="rId1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98" y="4909275"/>
            <a:ext cx="1390232" cy="124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Text Box 26"/>
          <p:cNvSpPr txBox="1">
            <a:spLocks noChangeArrowheads="1"/>
          </p:cNvSpPr>
          <p:nvPr/>
        </p:nvSpPr>
        <p:spPr bwMode="auto">
          <a:xfrm>
            <a:off x="2006385" y="4728874"/>
            <a:ext cx="1932866" cy="3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14" tIns="34258" rIns="68514" bIns="34258">
            <a:spAutoFit/>
          </a:bodyPr>
          <a:lstStyle/>
          <a:p>
            <a:pPr algn="ctr" defTabSz="342571">
              <a:spcBef>
                <a:spcPct val="5000"/>
              </a:spcBef>
              <a:spcAft>
                <a:spcPct val="5000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Arial Narrow"/>
                <a:ea typeface="ＭＳ Ｐゴシック" pitchFamily="34" charset="-128"/>
                <a:cs typeface="Arial Narrow"/>
              </a:rPr>
              <a:t>Increased Glucagon</a:t>
            </a:r>
            <a:br>
              <a:rPr lang="en-US" sz="1050" b="1" dirty="0">
                <a:solidFill>
                  <a:srgbClr val="FFFFFF"/>
                </a:solidFill>
                <a:latin typeface="Arial Narrow"/>
                <a:ea typeface="ＭＳ Ｐゴシック" pitchFamily="34" charset="-128"/>
                <a:cs typeface="Arial Narrow"/>
              </a:rPr>
            </a:br>
            <a:r>
              <a:rPr lang="en-US" sz="1050" b="1" dirty="0">
                <a:solidFill>
                  <a:srgbClr val="FFFFFF"/>
                </a:solidFill>
                <a:latin typeface="Arial Narrow"/>
                <a:ea typeface="ＭＳ Ｐゴシック" pitchFamily="34" charset="-128"/>
                <a:cs typeface="Arial Narrow"/>
              </a:rPr>
              <a:t>Secretion</a:t>
            </a:r>
          </a:p>
        </p:txBody>
      </p:sp>
      <p:sp>
        <p:nvSpPr>
          <p:cNvPr id="113" name="Freeform 165"/>
          <p:cNvSpPr>
            <a:spLocks/>
          </p:cNvSpPr>
          <p:nvPr/>
        </p:nvSpPr>
        <p:spPr bwMode="auto">
          <a:xfrm rot="18697207" flipH="1" flipV="1">
            <a:off x="5703834" y="3004329"/>
            <a:ext cx="529749" cy="327871"/>
          </a:xfrm>
          <a:custGeom>
            <a:avLst/>
            <a:gdLst>
              <a:gd name="T0" fmla="*/ 2147483646 w 767"/>
              <a:gd name="T1" fmla="*/ 2147483646 h 715"/>
              <a:gd name="T2" fmla="*/ 2147483646 w 767"/>
              <a:gd name="T3" fmla="*/ 2147483646 h 715"/>
              <a:gd name="T4" fmla="*/ 2147483646 w 767"/>
              <a:gd name="T5" fmla="*/ 2147483646 h 715"/>
              <a:gd name="T6" fmla="*/ 2147483646 w 767"/>
              <a:gd name="T7" fmla="*/ 2147483646 h 715"/>
              <a:gd name="T8" fmla="*/ 2147483646 w 767"/>
              <a:gd name="T9" fmla="*/ 2147483646 h 715"/>
              <a:gd name="T10" fmla="*/ 2147483646 w 767"/>
              <a:gd name="T11" fmla="*/ 2147483646 h 715"/>
              <a:gd name="T12" fmla="*/ 2147483646 w 767"/>
              <a:gd name="T13" fmla="*/ 2147483646 h 715"/>
              <a:gd name="T14" fmla="*/ 2147483646 w 767"/>
              <a:gd name="T15" fmla="*/ 2147483646 h 715"/>
              <a:gd name="T16" fmla="*/ 2147483646 w 767"/>
              <a:gd name="T17" fmla="*/ 0 h 7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7"/>
              <a:gd name="T28" fmla="*/ 0 h 715"/>
              <a:gd name="T29" fmla="*/ 767 w 767"/>
              <a:gd name="T30" fmla="*/ 715 h 7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7" h="715">
                <a:moveTo>
                  <a:pt x="31" y="715"/>
                </a:moveTo>
                <a:cubicBezTo>
                  <a:pt x="15" y="653"/>
                  <a:pt x="0" y="592"/>
                  <a:pt x="31" y="566"/>
                </a:cubicBezTo>
                <a:cubicBezTo>
                  <a:pt x="61" y="539"/>
                  <a:pt x="178" y="583"/>
                  <a:pt x="212" y="555"/>
                </a:cubicBezTo>
                <a:cubicBezTo>
                  <a:pt x="245" y="526"/>
                  <a:pt x="202" y="423"/>
                  <a:pt x="234" y="395"/>
                </a:cubicBezTo>
                <a:cubicBezTo>
                  <a:pt x="266" y="366"/>
                  <a:pt x="373" y="412"/>
                  <a:pt x="404" y="384"/>
                </a:cubicBezTo>
                <a:cubicBezTo>
                  <a:pt x="434" y="355"/>
                  <a:pt x="384" y="248"/>
                  <a:pt x="415" y="224"/>
                </a:cubicBezTo>
                <a:cubicBezTo>
                  <a:pt x="445" y="199"/>
                  <a:pt x="554" y="254"/>
                  <a:pt x="586" y="235"/>
                </a:cubicBezTo>
                <a:cubicBezTo>
                  <a:pt x="617" y="215"/>
                  <a:pt x="576" y="146"/>
                  <a:pt x="607" y="107"/>
                </a:cubicBezTo>
                <a:cubicBezTo>
                  <a:pt x="637" y="67"/>
                  <a:pt x="702" y="33"/>
                  <a:pt x="767" y="0"/>
                </a:cubicBezTo>
              </a:path>
            </a:pathLst>
          </a:cu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</p:spPr>
        <p:txBody>
          <a:bodyPr vert="eaVert" wrap="none" lIns="91428" tIns="45715" rIns="91428" bIns="45715" anchor="ctr"/>
          <a:lstStyle/>
          <a:p>
            <a:pPr>
              <a:defRPr/>
            </a:pPr>
            <a:endParaRPr lang="en-US" sz="2400" dirty="0">
              <a:solidFill>
                <a:srgbClr val="FFFFFF"/>
              </a:solidFill>
              <a:latin typeface="Arial Narrow"/>
              <a:ea typeface="Arial"/>
              <a:cs typeface="Arial Narrow"/>
            </a:endParaRPr>
          </a:p>
        </p:txBody>
      </p:sp>
      <p:sp>
        <p:nvSpPr>
          <p:cNvPr id="334878" name="Oval 2"/>
          <p:cNvSpPr>
            <a:spLocks noChangeArrowheads="1"/>
          </p:cNvSpPr>
          <p:nvPr/>
        </p:nvSpPr>
        <p:spPr bwMode="auto">
          <a:xfrm>
            <a:off x="2191083" y="1392889"/>
            <a:ext cx="1119631" cy="95641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FFFFFF"/>
              </a:solidFill>
              <a:latin typeface="Arial Narrow"/>
              <a:ea typeface="ヒラギノ角ゴ Pro W3" charset="0"/>
              <a:cs typeface="Arial Narrow"/>
            </a:endParaRPr>
          </a:p>
        </p:txBody>
      </p:sp>
      <p:sp>
        <p:nvSpPr>
          <p:cNvPr id="334879" name="TextBox 3"/>
          <p:cNvSpPr txBox="1">
            <a:spLocks noChangeArrowheads="1"/>
          </p:cNvSpPr>
          <p:nvPr/>
        </p:nvSpPr>
        <p:spPr bwMode="auto">
          <a:xfrm>
            <a:off x="2110917" y="1457317"/>
            <a:ext cx="1282852" cy="76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SU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DPP-4i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GLP-1RA</a:t>
            </a:r>
          </a:p>
        </p:txBody>
      </p:sp>
      <p:sp>
        <p:nvSpPr>
          <p:cNvPr id="334880" name="TextBox 59"/>
          <p:cNvSpPr txBox="1">
            <a:spLocks noChangeArrowheads="1"/>
          </p:cNvSpPr>
          <p:nvPr/>
        </p:nvSpPr>
        <p:spPr bwMode="auto">
          <a:xfrm>
            <a:off x="3328785" y="3377773"/>
            <a:ext cx="1282852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DPP-4i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GLP-1RA</a:t>
            </a:r>
          </a:p>
        </p:txBody>
      </p:sp>
      <p:sp>
        <p:nvSpPr>
          <p:cNvPr id="334881" name="Oval 61"/>
          <p:cNvSpPr>
            <a:spLocks noChangeArrowheads="1"/>
          </p:cNvSpPr>
          <p:nvPr/>
        </p:nvSpPr>
        <p:spPr bwMode="auto">
          <a:xfrm>
            <a:off x="3427576" y="3346284"/>
            <a:ext cx="1118199" cy="602768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FFFFFF"/>
              </a:solidFill>
              <a:latin typeface="Arial Narrow"/>
              <a:ea typeface="ヒラギノ角ゴ Pro W3" charset="0"/>
              <a:cs typeface="Arial Narrow"/>
            </a:endParaRPr>
          </a:p>
        </p:txBody>
      </p:sp>
      <p:sp>
        <p:nvSpPr>
          <p:cNvPr id="334882" name="TextBox 62"/>
          <p:cNvSpPr txBox="1">
            <a:spLocks noChangeArrowheads="1"/>
          </p:cNvSpPr>
          <p:nvPr/>
        </p:nvSpPr>
        <p:spPr bwMode="auto">
          <a:xfrm>
            <a:off x="2210612" y="5312555"/>
            <a:ext cx="1282852" cy="98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MET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DPP-4i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GLP-1RA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TZD</a:t>
            </a:r>
          </a:p>
        </p:txBody>
      </p:sp>
      <p:sp>
        <p:nvSpPr>
          <p:cNvPr id="334883" name="Oval 63"/>
          <p:cNvSpPr>
            <a:spLocks noChangeArrowheads="1"/>
          </p:cNvSpPr>
          <p:nvPr/>
        </p:nvSpPr>
        <p:spPr bwMode="auto">
          <a:xfrm>
            <a:off x="2275043" y="5331170"/>
            <a:ext cx="1119631" cy="95641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FFFFFF"/>
              </a:solidFill>
              <a:latin typeface="Arial Narrow"/>
              <a:ea typeface="ヒラギノ角ゴ Pro W3" charset="0"/>
              <a:cs typeface="Arial Narrow"/>
            </a:endParaRPr>
          </a:p>
        </p:txBody>
      </p:sp>
      <p:sp>
        <p:nvSpPr>
          <p:cNvPr id="334884" name="TextBox 66"/>
          <p:cNvSpPr txBox="1">
            <a:spLocks noChangeArrowheads="1"/>
          </p:cNvSpPr>
          <p:nvPr/>
        </p:nvSpPr>
        <p:spPr bwMode="auto">
          <a:xfrm>
            <a:off x="5840565" y="5927252"/>
            <a:ext cx="12828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GLP-1RA</a:t>
            </a:r>
          </a:p>
        </p:txBody>
      </p:sp>
      <p:sp>
        <p:nvSpPr>
          <p:cNvPr id="334885" name="Oval 68"/>
          <p:cNvSpPr>
            <a:spLocks noChangeArrowheads="1"/>
          </p:cNvSpPr>
          <p:nvPr/>
        </p:nvSpPr>
        <p:spPr bwMode="auto">
          <a:xfrm>
            <a:off x="5939358" y="5885268"/>
            <a:ext cx="1118199" cy="453866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FFFFFF"/>
              </a:solidFill>
              <a:latin typeface="Arial Narrow"/>
              <a:ea typeface="ヒラギノ角ゴ Pro W3" charset="0"/>
              <a:cs typeface="Arial Narrow"/>
            </a:endParaRPr>
          </a:p>
        </p:txBody>
      </p:sp>
      <p:sp>
        <p:nvSpPr>
          <p:cNvPr id="334886" name="Oval 69"/>
          <p:cNvSpPr>
            <a:spLocks noChangeArrowheads="1"/>
          </p:cNvSpPr>
          <p:nvPr/>
        </p:nvSpPr>
        <p:spPr bwMode="auto">
          <a:xfrm>
            <a:off x="5937708" y="1431083"/>
            <a:ext cx="1119631" cy="602769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FFFFFF"/>
              </a:solidFill>
              <a:latin typeface="Arial Narrow"/>
              <a:ea typeface="ヒラギノ角ゴ Pro W3" charset="0"/>
              <a:cs typeface="Arial Narrow"/>
            </a:endParaRPr>
          </a:p>
        </p:txBody>
      </p:sp>
      <p:sp>
        <p:nvSpPr>
          <p:cNvPr id="334887" name="TextBox 70"/>
          <p:cNvSpPr txBox="1">
            <a:spLocks noChangeArrowheads="1"/>
          </p:cNvSpPr>
          <p:nvPr/>
        </p:nvSpPr>
        <p:spPr bwMode="auto">
          <a:xfrm>
            <a:off x="5889028" y="1449696"/>
            <a:ext cx="1282852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DPP-4i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GLP-1RA</a:t>
            </a:r>
          </a:p>
        </p:txBody>
      </p:sp>
      <p:sp>
        <p:nvSpPr>
          <p:cNvPr id="334888" name="Oval 71"/>
          <p:cNvSpPr>
            <a:spLocks noChangeArrowheads="1"/>
          </p:cNvSpPr>
          <p:nvPr/>
        </p:nvSpPr>
        <p:spPr bwMode="auto">
          <a:xfrm>
            <a:off x="8616736" y="1835301"/>
            <a:ext cx="1119631" cy="43525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FFFFFF"/>
              </a:solidFill>
              <a:latin typeface="Arial Narrow"/>
              <a:ea typeface="ヒラギノ角ゴ Pro W3" charset="0"/>
              <a:cs typeface="Arial Narrow"/>
            </a:endParaRPr>
          </a:p>
        </p:txBody>
      </p:sp>
      <p:sp>
        <p:nvSpPr>
          <p:cNvPr id="334889" name="TextBox 73"/>
          <p:cNvSpPr txBox="1">
            <a:spLocks noChangeArrowheads="1"/>
          </p:cNvSpPr>
          <p:nvPr/>
        </p:nvSpPr>
        <p:spPr bwMode="auto">
          <a:xfrm>
            <a:off x="8515580" y="1880169"/>
            <a:ext cx="12828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TZD</a:t>
            </a:r>
          </a:p>
        </p:txBody>
      </p:sp>
      <p:sp>
        <p:nvSpPr>
          <p:cNvPr id="334890" name="TextBox 74"/>
          <p:cNvSpPr txBox="1">
            <a:spLocks noChangeArrowheads="1"/>
          </p:cNvSpPr>
          <p:nvPr/>
        </p:nvSpPr>
        <p:spPr bwMode="auto">
          <a:xfrm>
            <a:off x="8854337" y="4466368"/>
            <a:ext cx="12842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SGLT2i</a:t>
            </a:r>
          </a:p>
        </p:txBody>
      </p:sp>
      <p:sp>
        <p:nvSpPr>
          <p:cNvPr id="334891" name="Oval 75"/>
          <p:cNvSpPr>
            <a:spLocks noChangeArrowheads="1"/>
          </p:cNvSpPr>
          <p:nvPr/>
        </p:nvSpPr>
        <p:spPr bwMode="auto">
          <a:xfrm>
            <a:off x="8946433" y="4420553"/>
            <a:ext cx="1119631" cy="43525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FFFFFF"/>
              </a:solidFill>
              <a:latin typeface="Arial Narrow"/>
              <a:ea typeface="ヒラギノ角ゴ Pro W3" charset="0"/>
              <a:cs typeface="Arial Narrow"/>
            </a:endParaRPr>
          </a:p>
        </p:txBody>
      </p:sp>
      <p:sp>
        <p:nvSpPr>
          <p:cNvPr id="334892" name="Oval 76"/>
          <p:cNvSpPr>
            <a:spLocks noChangeArrowheads="1"/>
          </p:cNvSpPr>
          <p:nvPr/>
        </p:nvSpPr>
        <p:spPr bwMode="auto">
          <a:xfrm>
            <a:off x="8081260" y="5990230"/>
            <a:ext cx="1119631" cy="43525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FFFFFF"/>
              </a:solidFill>
              <a:latin typeface="Arial Narrow"/>
              <a:ea typeface="ヒラギノ角ゴ Pro W3" charset="0"/>
              <a:cs typeface="Arial Narrow"/>
            </a:endParaRPr>
          </a:p>
        </p:txBody>
      </p:sp>
      <p:sp>
        <p:nvSpPr>
          <p:cNvPr id="334893" name="TextBox 80"/>
          <p:cNvSpPr txBox="1">
            <a:spLocks noChangeArrowheads="1"/>
          </p:cNvSpPr>
          <p:nvPr/>
        </p:nvSpPr>
        <p:spPr bwMode="auto">
          <a:xfrm>
            <a:off x="8031148" y="6035703"/>
            <a:ext cx="12828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 Narrow"/>
                <a:cs typeface="Arial Narrow"/>
              </a:rPr>
              <a:t>TZD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885464" y="6491580"/>
            <a:ext cx="8782537" cy="27699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de-DE" sz="1200" spc="-10" dirty="0" err="1">
                <a:cs typeface="Arial Narrow"/>
              </a:rPr>
              <a:t>Adapted</a:t>
            </a:r>
            <a:r>
              <a:rPr lang="de-DE" sz="1200" spc="-10" dirty="0">
                <a:cs typeface="Arial Narrow"/>
              </a:rPr>
              <a:t> </a:t>
            </a:r>
            <a:r>
              <a:rPr lang="de-DE" sz="1200" spc="-10" dirty="0" err="1">
                <a:cs typeface="Arial Narrow"/>
              </a:rPr>
              <a:t>from</a:t>
            </a:r>
            <a:r>
              <a:rPr lang="de-DE" sz="1200" spc="-10" dirty="0">
                <a:cs typeface="Arial Narrow"/>
              </a:rPr>
              <a:t> </a:t>
            </a:r>
            <a:r>
              <a:rPr lang="de-DE" sz="1200" spc="-10" dirty="0" err="1">
                <a:cs typeface="Arial Narrow"/>
              </a:rPr>
              <a:t>DeFronzo</a:t>
            </a:r>
            <a:r>
              <a:rPr lang="de-DE" sz="1200" spc="-10" dirty="0">
                <a:cs typeface="Arial Narrow"/>
              </a:rPr>
              <a:t> RA. </a:t>
            </a:r>
            <a:r>
              <a:rPr lang="de-DE" sz="1200" i="1" spc="-10" dirty="0">
                <a:cs typeface="Arial Narrow"/>
              </a:rPr>
              <a:t>Diabetes</a:t>
            </a:r>
            <a:r>
              <a:rPr lang="de-DE" sz="1200" spc="-10" dirty="0">
                <a:cs typeface="Arial Narrow"/>
              </a:rPr>
              <a:t>. 2009;58(4):773-795.</a:t>
            </a:r>
          </a:p>
        </p:txBody>
      </p:sp>
      <p:pic>
        <p:nvPicPr>
          <p:cNvPr id="102" name="Picture 9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6031" y="3454168"/>
            <a:ext cx="872802" cy="884083"/>
          </a:xfrm>
          <a:prstGeom prst="rect">
            <a:avLst/>
          </a:prstGeom>
          <a:noFill/>
          <a:ln>
            <a:noFill/>
          </a:ln>
          <a:effectLst>
            <a:outerShdw blurRad="63500" dist="20140" dir="2700000" algn="tl" rotWithShape="0">
              <a:srgbClr val="000000">
                <a:alpha val="39998"/>
              </a:srgbClr>
            </a:outerShdw>
          </a:effectLst>
          <a:extLst/>
        </p:spPr>
      </p:pic>
      <p:sp>
        <p:nvSpPr>
          <p:cNvPr id="103" name="Oval 554"/>
          <p:cNvSpPr>
            <a:spLocks noChangeArrowheads="1"/>
          </p:cNvSpPr>
          <p:nvPr/>
        </p:nvSpPr>
        <p:spPr bwMode="auto">
          <a:xfrm>
            <a:off x="2561116" y="3788340"/>
            <a:ext cx="661298" cy="901004"/>
          </a:xfrm>
          <a:prstGeom prst="ellipse">
            <a:avLst/>
          </a:prstGeom>
          <a:solidFill>
            <a:srgbClr val="FFFF66"/>
          </a:solidFill>
          <a:ln w="53975">
            <a:solidFill>
              <a:srgbClr val="800080"/>
            </a:solidFill>
            <a:round/>
            <a:headEnd/>
            <a:tailEnd/>
          </a:ln>
          <a:effectLst>
            <a:outerShdw blurRad="63500"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 lIns="67437" tIns="35069" rIns="67437" bIns="35069" anchor="ctr"/>
          <a:lstStyle/>
          <a:p>
            <a:pPr defTabSz="342571">
              <a:defRPr/>
            </a:pPr>
            <a:endParaRPr lang="en-US" sz="500" kern="0" dirty="0">
              <a:solidFill>
                <a:srgbClr val="FFFFFF"/>
              </a:solidFill>
              <a:latin typeface="Verdana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5" name="Oval 383"/>
          <p:cNvSpPr>
            <a:spLocks noChangeArrowheads="1"/>
          </p:cNvSpPr>
          <p:nvPr/>
        </p:nvSpPr>
        <p:spPr bwMode="auto">
          <a:xfrm>
            <a:off x="2571950" y="3788528"/>
            <a:ext cx="643807" cy="898959"/>
          </a:xfrm>
          <a:prstGeom prst="ellipse">
            <a:avLst/>
          </a:prstGeom>
          <a:gradFill rotWithShape="1">
            <a:gsLst>
              <a:gs pos="0">
                <a:srgbClr val="6DC5E1"/>
              </a:gs>
              <a:gs pos="100000">
                <a:srgbClr val="21819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7437" tIns="35069" rIns="67437" bIns="35069" anchor="ctr"/>
          <a:lstStyle/>
          <a:p>
            <a:pPr defTabSz="3413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00" kern="0">
              <a:solidFill>
                <a:srgbClr val="FFFFFF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06" name="Picture 37"/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554" y="3797778"/>
            <a:ext cx="646595" cy="88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Oval 554"/>
          <p:cNvSpPr>
            <a:spLocks noChangeArrowheads="1"/>
          </p:cNvSpPr>
          <p:nvPr/>
        </p:nvSpPr>
        <p:spPr bwMode="auto">
          <a:xfrm>
            <a:off x="3006678" y="3841924"/>
            <a:ext cx="360965" cy="500558"/>
          </a:xfrm>
          <a:prstGeom prst="ellipse">
            <a:avLst/>
          </a:prstGeom>
          <a:solidFill>
            <a:srgbClr val="FFFF66">
              <a:alpha val="39999"/>
            </a:srgbClr>
          </a:solidFill>
          <a:ln w="38100">
            <a:solidFill>
              <a:schemeClr val="accent3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 lIns="67437" tIns="35069" rIns="67437" bIns="35069" anchor="ctr"/>
          <a:lstStyle/>
          <a:p>
            <a:pPr defTabSz="342571">
              <a:defRPr/>
            </a:pPr>
            <a:endParaRPr lang="en-US" sz="500" kern="0" dirty="0">
              <a:solidFill>
                <a:srgbClr val="FFFFFF"/>
              </a:solidFill>
              <a:latin typeface="Verdana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8" name="Text Box 200"/>
          <p:cNvSpPr txBox="1">
            <a:spLocks noChangeArrowheads="1"/>
          </p:cNvSpPr>
          <p:nvPr/>
        </p:nvSpPr>
        <p:spPr bwMode="auto">
          <a:xfrm>
            <a:off x="2589732" y="3737588"/>
            <a:ext cx="382029" cy="53085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1C1C1C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17" tIns="34259" rIns="68517" bIns="34259">
            <a:spAutoFit/>
          </a:bodyPr>
          <a:lstStyle>
            <a:lvl1pPr defTabSz="3413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3413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3413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3413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34131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3000" b="1" kern="0" dirty="0">
                <a:latin typeface="Verdana" charset="0"/>
                <a:ea typeface="ＭＳ Ｐゴシック" charset="0"/>
                <a:cs typeface="ＭＳ Ｐゴシック" charset="0"/>
                <a:sym typeface="Symbol" charset="0"/>
              </a:rPr>
              <a:t></a:t>
            </a:r>
          </a:p>
        </p:txBody>
      </p:sp>
      <p:grpSp>
        <p:nvGrpSpPr>
          <p:cNvPr id="109" name="Group 44"/>
          <p:cNvGrpSpPr>
            <a:grpSpLocks/>
          </p:cNvGrpSpPr>
          <p:nvPr/>
        </p:nvGrpSpPr>
        <p:grpSpPr bwMode="auto">
          <a:xfrm>
            <a:off x="3044347" y="3977960"/>
            <a:ext cx="288459" cy="234027"/>
            <a:chOff x="4932" y="1646"/>
            <a:chExt cx="331" cy="203"/>
          </a:xfrm>
        </p:grpSpPr>
        <p:sp>
          <p:nvSpPr>
            <p:cNvPr id="110" name="Oval 532"/>
            <p:cNvSpPr>
              <a:spLocks noChangeAspect="1" noChangeArrowheads="1"/>
            </p:cNvSpPr>
            <p:nvPr/>
          </p:nvSpPr>
          <p:spPr bwMode="auto">
            <a:xfrm>
              <a:off x="4932" y="1646"/>
              <a:ext cx="331" cy="203"/>
            </a:xfrm>
            <a:prstGeom prst="ellipse">
              <a:avLst/>
            </a:prstGeom>
            <a:gradFill rotWithShape="1">
              <a:gsLst>
                <a:gs pos="0">
                  <a:srgbClr val="FFCCFF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3413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00" kern="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14" name="Oval 533"/>
            <p:cNvSpPr>
              <a:spLocks noChangeAspect="1" noChangeArrowheads="1"/>
            </p:cNvSpPr>
            <p:nvPr/>
          </p:nvSpPr>
          <p:spPr bwMode="auto">
            <a:xfrm>
              <a:off x="5070" y="1715"/>
              <a:ext cx="118" cy="7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defTabSz="3413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00" kern="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71" name="Rectangle 60"/>
          <p:cNvSpPr>
            <a:spLocks noChangeArrowheads="1"/>
          </p:cNvSpPr>
          <p:nvPr/>
        </p:nvSpPr>
        <p:spPr bwMode="auto">
          <a:xfrm>
            <a:off x="3140527" y="1742586"/>
            <a:ext cx="1942890" cy="1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50" b="1" dirty="0">
                <a:latin typeface="Arial Narrow"/>
                <a:ea typeface="Verdana" pitchFamily="34" charset="0"/>
                <a:cs typeface="Arial Narrow"/>
              </a:rPr>
              <a:t>Islet </a:t>
            </a:r>
            <a:r>
              <a:rPr lang="el-GR" sz="1050" b="1" dirty="0">
                <a:latin typeface="Arial Narrow"/>
                <a:ea typeface="Verdana" pitchFamily="34" charset="0"/>
                <a:cs typeface="Arial Narrow"/>
              </a:rPr>
              <a:t>β</a:t>
            </a:r>
            <a:r>
              <a:rPr lang="en-US" sz="1050" b="1" dirty="0">
                <a:latin typeface="Arial Narrow"/>
                <a:ea typeface="Verdana" pitchFamily="34" charset="0"/>
                <a:cs typeface="Arial Narrow"/>
              </a:rPr>
              <a:t>–cell</a:t>
            </a:r>
            <a:endParaRPr lang="en-US" sz="1050" dirty="0">
              <a:latin typeface="Arial Narrow"/>
              <a:ea typeface="Verdana" pitchFamily="34" charset="0"/>
              <a:cs typeface="Arial Narrow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722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8" y="257577"/>
            <a:ext cx="109727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METFORMIN</a:t>
            </a:r>
          </a:p>
          <a:p>
            <a:endParaRPr lang="en-CA" sz="1600" dirty="0"/>
          </a:p>
          <a:p>
            <a:r>
              <a:rPr lang="en-CA" sz="2000" dirty="0"/>
              <a:t>Pros:</a:t>
            </a:r>
          </a:p>
          <a:p>
            <a:r>
              <a:rPr lang="en-CA" sz="2000" dirty="0"/>
              <a:t>	first line </a:t>
            </a:r>
            <a:r>
              <a:rPr lang="en-CA" sz="2000" i="1" dirty="0"/>
              <a:t>pharmacologic</a:t>
            </a:r>
            <a:r>
              <a:rPr lang="en-CA" sz="2000" dirty="0"/>
              <a:t> therapy for most patients with type 2 diabetes</a:t>
            </a:r>
          </a:p>
          <a:p>
            <a:r>
              <a:rPr lang="en-CA" sz="2000" dirty="0"/>
              <a:t>	inexpensive		weight neutral as monotherapy</a:t>
            </a:r>
          </a:p>
          <a:p>
            <a:r>
              <a:rPr lang="en-CA" sz="2000" dirty="0"/>
              <a:t>	can help reduce weight gain associated with other therapies, including insulin</a:t>
            </a:r>
          </a:p>
          <a:p>
            <a:r>
              <a:rPr lang="en-CA" sz="2000" dirty="0"/>
              <a:t>	very low rate of hypoglycemia</a:t>
            </a:r>
          </a:p>
          <a:p>
            <a:r>
              <a:rPr lang="en-CA" sz="2000" dirty="0"/>
              <a:t>	improved CV outcomes in overweight (UKPDS)</a:t>
            </a:r>
          </a:p>
          <a:p>
            <a:r>
              <a:rPr lang="en-CA" sz="2000" dirty="0"/>
              <a:t>	reduced progression of pre-diabetes to diabetes (DPP)</a:t>
            </a:r>
          </a:p>
          <a:p>
            <a:r>
              <a:rPr lang="en-CA" sz="2000" dirty="0"/>
              <a:t>	may reduce cancer risk (indirect evidence only)</a:t>
            </a:r>
          </a:p>
          <a:p>
            <a:r>
              <a:rPr lang="en-CA" sz="2000" dirty="0"/>
              <a:t>	also useful in polycystic ovarian syndrome (PCOS)</a:t>
            </a:r>
          </a:p>
          <a:p>
            <a:r>
              <a:rPr lang="en-CA" sz="2000" dirty="0"/>
              <a:t>	safe in early pregnancy</a:t>
            </a:r>
          </a:p>
          <a:p>
            <a:endParaRPr lang="en-CA" sz="2000" dirty="0"/>
          </a:p>
          <a:p>
            <a:r>
              <a:rPr lang="en-CA" sz="2000" dirty="0"/>
              <a:t>Cons:</a:t>
            </a:r>
          </a:p>
          <a:p>
            <a:r>
              <a:rPr lang="en-CA" sz="2000" dirty="0"/>
              <a:t>	often has GI side effects – nausea, increase in bowel frequency</a:t>
            </a:r>
          </a:p>
          <a:p>
            <a:r>
              <a:rPr lang="en-CA" sz="2000" dirty="0"/>
              <a:t>	contra-indicated if </a:t>
            </a:r>
            <a:r>
              <a:rPr lang="en-CA" sz="2000" dirty="0" err="1"/>
              <a:t>eGFR</a:t>
            </a:r>
            <a:r>
              <a:rPr lang="en-CA" sz="2000" dirty="0"/>
              <a:t> &lt; 30 mL / min because of risk of lactic acidosis</a:t>
            </a:r>
          </a:p>
          <a:p>
            <a:endParaRPr lang="en-CA" sz="2000" dirty="0"/>
          </a:p>
          <a:p>
            <a:r>
              <a:rPr lang="en-CA" sz="2000" dirty="0"/>
              <a:t>Dosing:</a:t>
            </a:r>
          </a:p>
          <a:p>
            <a:r>
              <a:rPr lang="en-CA" sz="2000" dirty="0"/>
              <a:t>	metformin		250 mg BID to 2500 mg / day, in divided doses</a:t>
            </a:r>
          </a:p>
          <a:p>
            <a:r>
              <a:rPr lang="en-CA" sz="2000" dirty="0"/>
              <a:t>	metformin XR		500 mg OD to 2500 mg OD</a:t>
            </a:r>
          </a:p>
          <a:p>
            <a:r>
              <a:rPr lang="en-CA" sz="2000" dirty="0"/>
              <a:t>	slow dose escalation can help reduce GI side effects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06091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8" y="540913"/>
            <a:ext cx="8109912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SULFONYLUREAS</a:t>
            </a:r>
          </a:p>
          <a:p>
            <a:endParaRPr lang="en-CA" sz="2000" dirty="0"/>
          </a:p>
          <a:p>
            <a:r>
              <a:rPr lang="en-CA" sz="2000" dirty="0"/>
              <a:t>Pros:</a:t>
            </a:r>
          </a:p>
          <a:p>
            <a:r>
              <a:rPr lang="en-CA" sz="2000" dirty="0"/>
              <a:t>	long history of use</a:t>
            </a:r>
          </a:p>
          <a:p>
            <a:r>
              <a:rPr lang="en-CA" sz="2000" dirty="0"/>
              <a:t>	relatively inexpensive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gliclizide</a:t>
            </a:r>
            <a:r>
              <a:rPr lang="en-CA" sz="2000" dirty="0"/>
              <a:t> and glimepiride have less hypoglycemia than glyburide</a:t>
            </a:r>
          </a:p>
          <a:p>
            <a:endParaRPr lang="en-CA" sz="2000" dirty="0"/>
          </a:p>
          <a:p>
            <a:r>
              <a:rPr lang="en-CA" sz="2000" dirty="0"/>
              <a:t>Cons:</a:t>
            </a:r>
          </a:p>
          <a:p>
            <a:r>
              <a:rPr lang="en-CA" sz="2000" dirty="0"/>
              <a:t>	potential for weight gain</a:t>
            </a:r>
          </a:p>
          <a:p>
            <a:r>
              <a:rPr lang="en-CA" sz="2000" dirty="0"/>
              <a:t>	potential for hypoglycemia</a:t>
            </a:r>
          </a:p>
          <a:p>
            <a:r>
              <a:rPr lang="en-CA" sz="2000" dirty="0"/>
              <a:t>	glyburide may increase risk of heart disease (indirect evidence only)</a:t>
            </a:r>
          </a:p>
          <a:p>
            <a:endParaRPr lang="en-CA" sz="2000" dirty="0"/>
          </a:p>
          <a:p>
            <a:r>
              <a:rPr lang="en-CA" sz="2000" dirty="0"/>
              <a:t>Dosing:</a:t>
            </a:r>
          </a:p>
          <a:p>
            <a:r>
              <a:rPr lang="en-CA" sz="2000" dirty="0"/>
              <a:t>	glyburide		2.5 mg OD to 10 mg BID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gliclizide</a:t>
            </a:r>
            <a:r>
              <a:rPr lang="en-CA" sz="2000" dirty="0"/>
              <a:t>			40 mg OD to 160 mg BID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gliclizide</a:t>
            </a:r>
            <a:r>
              <a:rPr lang="en-CA" sz="2000" dirty="0"/>
              <a:t> MR		30 mg OD to 120 mg OD</a:t>
            </a:r>
          </a:p>
          <a:p>
            <a:r>
              <a:rPr lang="en-CA" sz="2000" dirty="0"/>
              <a:t>	glimepiride		1 mg OD to 8 mg OD</a:t>
            </a:r>
          </a:p>
        </p:txBody>
      </p:sp>
    </p:spTree>
    <p:extLst>
      <p:ext uri="{BB962C8B-B14F-4D97-AF65-F5344CB8AC3E}">
        <p14:creationId xmlns:p14="http://schemas.microsoft.com/office/powerpoint/2010/main" val="77803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9" y="540913"/>
            <a:ext cx="1138454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ALPHA GLUCOSIDASE INHIBITOR</a:t>
            </a:r>
          </a:p>
          <a:p>
            <a:endParaRPr lang="en-CA" sz="2000" dirty="0"/>
          </a:p>
          <a:p>
            <a:r>
              <a:rPr lang="en-CA" sz="2000" dirty="0"/>
              <a:t>Pros:</a:t>
            </a:r>
          </a:p>
          <a:p>
            <a:r>
              <a:rPr lang="en-CA" sz="2000" dirty="0"/>
              <a:t>	no weight gain</a:t>
            </a:r>
          </a:p>
          <a:p>
            <a:r>
              <a:rPr lang="en-CA" sz="2000" dirty="0"/>
              <a:t>	low risk of hypoglycemia</a:t>
            </a:r>
          </a:p>
          <a:p>
            <a:r>
              <a:rPr lang="en-CA" sz="2000" dirty="0"/>
              <a:t>	can help control post-prandial hyperglycemia</a:t>
            </a:r>
          </a:p>
          <a:p>
            <a:r>
              <a:rPr lang="en-CA" sz="2000" dirty="0"/>
              <a:t>	one study (STOP-NIDDM) demonstrating less progression from pre-diabetes</a:t>
            </a:r>
          </a:p>
          <a:p>
            <a:r>
              <a:rPr lang="en-CA" sz="2000" dirty="0"/>
              <a:t>		to diabetes (and possible reduction in CVD events)</a:t>
            </a:r>
          </a:p>
          <a:p>
            <a:endParaRPr lang="en-CA" sz="2000" dirty="0"/>
          </a:p>
          <a:p>
            <a:r>
              <a:rPr lang="en-CA" sz="2000" dirty="0"/>
              <a:t>Cons:</a:t>
            </a:r>
          </a:p>
          <a:p>
            <a:r>
              <a:rPr lang="en-CA" sz="2000" dirty="0"/>
              <a:t>	frequent GI side effects – bloating, flatulence</a:t>
            </a:r>
          </a:p>
          <a:p>
            <a:r>
              <a:rPr lang="en-CA" sz="2000" dirty="0"/>
              <a:t>	slow dose titration required</a:t>
            </a:r>
          </a:p>
          <a:p>
            <a:endParaRPr lang="en-CA" sz="2000" dirty="0"/>
          </a:p>
          <a:p>
            <a:r>
              <a:rPr lang="en-CA" sz="2000" dirty="0"/>
              <a:t>Dosing: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acarbose</a:t>
            </a:r>
            <a:r>
              <a:rPr lang="en-CA" sz="2000" dirty="0"/>
              <a:t>	25 mg BID to 100 mg TID (at start of meals)</a:t>
            </a:r>
          </a:p>
          <a:p>
            <a:r>
              <a:rPr lang="en-CA" sz="2000" dirty="0"/>
              <a:t>			slow dose escalation can help reduce GI side effects</a:t>
            </a:r>
          </a:p>
        </p:txBody>
      </p:sp>
    </p:spTree>
    <p:extLst>
      <p:ext uri="{BB962C8B-B14F-4D97-AF65-F5344CB8AC3E}">
        <p14:creationId xmlns:p14="http://schemas.microsoft.com/office/powerpoint/2010/main" val="127225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9" y="540913"/>
            <a:ext cx="1138454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THIAZOLIDINEDIONES (TZDs)</a:t>
            </a:r>
          </a:p>
          <a:p>
            <a:endParaRPr lang="en-CA" sz="2000" dirty="0"/>
          </a:p>
          <a:p>
            <a:r>
              <a:rPr lang="en-CA" sz="2000" dirty="0"/>
              <a:t>Pros:</a:t>
            </a:r>
          </a:p>
          <a:p>
            <a:r>
              <a:rPr lang="en-CA" sz="2000" dirty="0"/>
              <a:t>	low risk of hypoglycemia</a:t>
            </a:r>
          </a:p>
          <a:p>
            <a:r>
              <a:rPr lang="en-CA" sz="2000" dirty="0"/>
              <a:t>	durable as monotherapy (ADOPT)</a:t>
            </a:r>
          </a:p>
          <a:p>
            <a:r>
              <a:rPr lang="en-CA" sz="2000" dirty="0"/>
              <a:t>	two studies (DREAM, ACT-NOW) demonstrating less progression of pre-diabetes to diabetes </a:t>
            </a:r>
          </a:p>
          <a:p>
            <a:endParaRPr lang="en-CA" sz="2000" dirty="0"/>
          </a:p>
          <a:p>
            <a:r>
              <a:rPr lang="en-CA" sz="2000" dirty="0"/>
              <a:t>Cons:</a:t>
            </a:r>
          </a:p>
          <a:p>
            <a:r>
              <a:rPr lang="en-CA" sz="2000" dirty="0"/>
              <a:t>	weight gain</a:t>
            </a:r>
          </a:p>
          <a:p>
            <a:r>
              <a:rPr lang="en-CA" sz="2000" dirty="0"/>
              <a:t>	fluid retention with increased risk of peripheral edema and / or CHF</a:t>
            </a:r>
          </a:p>
          <a:p>
            <a:r>
              <a:rPr lang="en-CA" sz="2000" dirty="0"/>
              <a:t>	contra-indicated with CHF, metabolic bone disease, hepatic dysfunction</a:t>
            </a:r>
          </a:p>
          <a:p>
            <a:r>
              <a:rPr lang="en-CA" sz="2000" dirty="0"/>
              <a:t>	possible increase in CV events (especially rosiglitazone)</a:t>
            </a:r>
          </a:p>
          <a:p>
            <a:endParaRPr lang="en-CA" sz="2000" dirty="0"/>
          </a:p>
          <a:p>
            <a:r>
              <a:rPr lang="en-CA" sz="2000" dirty="0"/>
              <a:t>Dosing:</a:t>
            </a:r>
          </a:p>
          <a:p>
            <a:r>
              <a:rPr lang="en-CA" sz="2000" dirty="0"/>
              <a:t>	pioglitazone		15 mg OD to 45 mg OD</a:t>
            </a:r>
          </a:p>
          <a:p>
            <a:r>
              <a:rPr lang="en-CA" sz="2000" dirty="0"/>
              <a:t>	rosiglitazone		2 mg OD to 4 mg BID</a:t>
            </a:r>
          </a:p>
        </p:txBody>
      </p:sp>
    </p:spTree>
    <p:extLst>
      <p:ext uri="{BB962C8B-B14F-4D97-AF65-F5344CB8AC3E}">
        <p14:creationId xmlns:p14="http://schemas.microsoft.com/office/powerpoint/2010/main" val="683594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9" y="540913"/>
            <a:ext cx="1138454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GLUCAGON-LIKE PEPTIDE-1 RECEPTOR AGONISTS (GLP-1 RA)</a:t>
            </a:r>
          </a:p>
          <a:p>
            <a:endParaRPr lang="en-CA" sz="2000" dirty="0"/>
          </a:p>
          <a:p>
            <a:r>
              <a:rPr lang="en-CA" sz="2000" dirty="0"/>
              <a:t>Pros:</a:t>
            </a:r>
          </a:p>
          <a:p>
            <a:r>
              <a:rPr lang="en-CA" sz="2000" dirty="0"/>
              <a:t>	associated with modest weight loss			rare hypoglycemia</a:t>
            </a:r>
          </a:p>
          <a:p>
            <a:r>
              <a:rPr lang="en-CA" sz="2000" dirty="0"/>
              <a:t>	probably more potent A1C lowering than most oral therapies</a:t>
            </a:r>
          </a:p>
          <a:p>
            <a:r>
              <a:rPr lang="en-CA" sz="2000" dirty="0"/>
              <a:t>	LEADER study (liraglutide) showing decreased risk of (secondary) CVD</a:t>
            </a:r>
          </a:p>
          <a:p>
            <a:endParaRPr lang="en-CA" sz="2000" dirty="0"/>
          </a:p>
          <a:p>
            <a:r>
              <a:rPr lang="en-CA" sz="2000" dirty="0"/>
              <a:t>Cons:</a:t>
            </a:r>
          </a:p>
          <a:p>
            <a:r>
              <a:rPr lang="en-CA" sz="2000" dirty="0"/>
              <a:t>	expensive;  SC injection required</a:t>
            </a:r>
          </a:p>
          <a:p>
            <a:r>
              <a:rPr lang="en-CA" sz="2000" dirty="0"/>
              <a:t>	significant GI side effects (nausea, vomiting), lessening with time, lessening with slow titration</a:t>
            </a:r>
          </a:p>
          <a:p>
            <a:r>
              <a:rPr lang="en-CA" sz="2000" dirty="0"/>
              <a:t>	questions of pancreatitis, not appearing significant in long-term studies, would not use with </a:t>
            </a:r>
          </a:p>
          <a:p>
            <a:r>
              <a:rPr lang="en-CA" sz="2000" dirty="0"/>
              <a:t>		a history of pancreatitis</a:t>
            </a:r>
          </a:p>
          <a:p>
            <a:r>
              <a:rPr lang="en-CA" sz="2000" dirty="0"/>
              <a:t>	contra-indicated with personal or family history of medullary thyroid cancer or MEN-2 syndrome</a:t>
            </a:r>
          </a:p>
          <a:p>
            <a:r>
              <a:rPr lang="en-CA" sz="2000" dirty="0"/>
              <a:t>		</a:t>
            </a:r>
          </a:p>
          <a:p>
            <a:r>
              <a:rPr lang="en-CA" sz="2000" dirty="0"/>
              <a:t>Dosing: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exenetide</a:t>
            </a:r>
            <a:r>
              <a:rPr lang="en-CA" sz="2000" dirty="0"/>
              <a:t>	5 </a:t>
            </a:r>
            <a:r>
              <a:rPr lang="en-CA" sz="2000" dirty="0" err="1"/>
              <a:t>ug</a:t>
            </a:r>
            <a:r>
              <a:rPr lang="en-CA" sz="2000" dirty="0"/>
              <a:t> SC BID to 10 </a:t>
            </a:r>
            <a:r>
              <a:rPr lang="en-CA" sz="2000" dirty="0" err="1"/>
              <a:t>ug</a:t>
            </a:r>
            <a:r>
              <a:rPr lang="en-CA" sz="2000" dirty="0"/>
              <a:t> SC BID; 2 mg SC once a week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dulaglutide</a:t>
            </a:r>
            <a:r>
              <a:rPr lang="en-CA" sz="2000" dirty="0"/>
              <a:t>	0.75 – 1.5 mg SC once a week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liraglutide</a:t>
            </a:r>
            <a:r>
              <a:rPr lang="en-CA" sz="2000" dirty="0"/>
              <a:t>	0.6 mg SC OD to 1.8 mg SC OD</a:t>
            </a:r>
          </a:p>
          <a:p>
            <a:r>
              <a:rPr lang="en-CA" sz="2000" dirty="0"/>
              <a:t>			to 3.0 mg SC OD (for obesity without diabetes)</a:t>
            </a:r>
          </a:p>
        </p:txBody>
      </p:sp>
    </p:spTree>
    <p:extLst>
      <p:ext uri="{BB962C8B-B14F-4D97-AF65-F5344CB8AC3E}">
        <p14:creationId xmlns:p14="http://schemas.microsoft.com/office/powerpoint/2010/main" val="2134459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9" y="540913"/>
            <a:ext cx="1138454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DIPEPTIDYL PEPTIDASE-4 INHIBITORS (DPP-IV inhibitors)</a:t>
            </a:r>
          </a:p>
          <a:p>
            <a:endParaRPr lang="en-CA" sz="2000" dirty="0"/>
          </a:p>
          <a:p>
            <a:r>
              <a:rPr lang="en-CA" sz="2000" dirty="0"/>
              <a:t>Pros:</a:t>
            </a:r>
          </a:p>
          <a:p>
            <a:r>
              <a:rPr lang="en-CA" sz="2000" dirty="0"/>
              <a:t>	weight neutral to slight weight loss</a:t>
            </a:r>
          </a:p>
          <a:p>
            <a:r>
              <a:rPr lang="en-CA" sz="2000" dirty="0"/>
              <a:t>	rare hypoglycemia</a:t>
            </a:r>
          </a:p>
          <a:p>
            <a:r>
              <a:rPr lang="en-CA" sz="2000" dirty="0"/>
              <a:t>	neutral CV events in long-term studies (TIMI-SAVOR, TECOS, EXAMINE)</a:t>
            </a:r>
          </a:p>
          <a:p>
            <a:endParaRPr lang="en-CA" sz="2000" dirty="0"/>
          </a:p>
          <a:p>
            <a:r>
              <a:rPr lang="en-CA" sz="2000" dirty="0"/>
              <a:t>Cons:</a:t>
            </a:r>
          </a:p>
          <a:p>
            <a:r>
              <a:rPr lang="en-CA" sz="2000" dirty="0"/>
              <a:t>	expensive (but ~ 50% less expensive than GLP-1 RA)</a:t>
            </a:r>
          </a:p>
          <a:p>
            <a:r>
              <a:rPr lang="en-CA" sz="2000" dirty="0"/>
              <a:t>	less A1C lowering than GLP-1 RA</a:t>
            </a:r>
          </a:p>
          <a:p>
            <a:r>
              <a:rPr lang="en-CA" sz="2000" dirty="0"/>
              <a:t>	questions of pancreatitis, not appearing significant in long-term studies, would not use with </a:t>
            </a:r>
          </a:p>
          <a:p>
            <a:r>
              <a:rPr lang="en-CA" sz="2000" dirty="0"/>
              <a:t>		active pancreatitis</a:t>
            </a:r>
          </a:p>
          <a:p>
            <a:r>
              <a:rPr lang="en-CA" sz="2000" dirty="0"/>
              <a:t>	possible increase in CHF (</a:t>
            </a:r>
            <a:r>
              <a:rPr lang="en-CA" sz="2000" dirty="0" err="1"/>
              <a:t>saxagliptin</a:t>
            </a:r>
            <a:r>
              <a:rPr lang="en-CA" sz="2000" dirty="0"/>
              <a:t> in TIMI-SAVOR trial)</a:t>
            </a:r>
          </a:p>
          <a:p>
            <a:endParaRPr lang="en-CA" sz="2000" dirty="0"/>
          </a:p>
          <a:p>
            <a:r>
              <a:rPr lang="en-CA" sz="2000" dirty="0"/>
              <a:t>Dosing: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linagliptin</a:t>
            </a:r>
            <a:r>
              <a:rPr lang="en-CA" sz="2000" dirty="0"/>
              <a:t>	5 mg PO OD		reduce dose if </a:t>
            </a:r>
            <a:r>
              <a:rPr lang="en-CA" sz="2000" dirty="0" err="1"/>
              <a:t>eGFR</a:t>
            </a:r>
            <a:r>
              <a:rPr lang="en-CA" sz="2000" dirty="0"/>
              <a:t> &lt; 15 mL/min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saxagliptin</a:t>
            </a:r>
            <a:r>
              <a:rPr lang="en-CA" sz="2000" dirty="0"/>
              <a:t>	5 mg PO OD		reduce dose if </a:t>
            </a:r>
            <a:r>
              <a:rPr lang="en-CA" sz="2000" dirty="0" err="1"/>
              <a:t>eGFR</a:t>
            </a:r>
            <a:r>
              <a:rPr lang="en-CA" sz="2000" dirty="0"/>
              <a:t> &lt; 50 mL/min</a:t>
            </a:r>
          </a:p>
          <a:p>
            <a:r>
              <a:rPr lang="en-CA" sz="2000" dirty="0"/>
              <a:t>	sitagliptin	100 mg PO OD		reduce dose if </a:t>
            </a:r>
            <a:r>
              <a:rPr lang="en-CA" sz="2000" dirty="0" err="1"/>
              <a:t>eGFR</a:t>
            </a:r>
            <a:r>
              <a:rPr lang="en-CA" sz="2000" dirty="0"/>
              <a:t> &lt; 50 mL/min</a:t>
            </a:r>
          </a:p>
        </p:txBody>
      </p:sp>
    </p:spTree>
    <p:extLst>
      <p:ext uri="{BB962C8B-B14F-4D97-AF65-F5344CB8AC3E}">
        <p14:creationId xmlns:p14="http://schemas.microsoft.com/office/powerpoint/2010/main" val="776775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9" y="540913"/>
            <a:ext cx="1138454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SODIUM / GLUCOSE COTRANSPORTER 2 INHIBITORS (SGLT-2 inhibitors)</a:t>
            </a:r>
          </a:p>
          <a:p>
            <a:endParaRPr lang="en-CA" sz="2000" dirty="0"/>
          </a:p>
          <a:p>
            <a:r>
              <a:rPr lang="en-CA" sz="2000" dirty="0"/>
              <a:t>Pros:</a:t>
            </a:r>
          </a:p>
          <a:p>
            <a:r>
              <a:rPr lang="en-CA" sz="2000" dirty="0"/>
              <a:t>	modest weight loss		rare hypoglycemia</a:t>
            </a:r>
          </a:p>
          <a:p>
            <a:r>
              <a:rPr lang="en-CA" sz="2000" dirty="0"/>
              <a:t>	modest lowering of BP</a:t>
            </a:r>
          </a:p>
          <a:p>
            <a:r>
              <a:rPr lang="en-CA" sz="2000" dirty="0"/>
              <a:t>	EMPA-</a:t>
            </a:r>
            <a:r>
              <a:rPr lang="en-CA" sz="2000" dirty="0" err="1"/>
              <a:t>reg</a:t>
            </a:r>
            <a:r>
              <a:rPr lang="en-CA" sz="2000" dirty="0"/>
              <a:t> study showing secondary CVD reduction with empagliflozin 10 or 25 mg vs. placebo; 			when added to existing therapy</a:t>
            </a:r>
          </a:p>
          <a:p>
            <a:r>
              <a:rPr lang="en-CA" sz="2000" dirty="0"/>
              <a:t>	CANVAS study showing secondary CVD reduction, better renal function with </a:t>
            </a:r>
            <a:r>
              <a:rPr lang="en-CA" sz="2000" dirty="0" err="1"/>
              <a:t>canagliflozin</a:t>
            </a:r>
            <a:r>
              <a:rPr lang="en-CA" sz="2000" dirty="0"/>
              <a:t> vs.</a:t>
            </a:r>
          </a:p>
          <a:p>
            <a:r>
              <a:rPr lang="en-CA" sz="2000" dirty="0"/>
              <a:t>		placebo; when added to existing therapy; possible increased LEA (especially if already high 		risk)</a:t>
            </a:r>
          </a:p>
          <a:p>
            <a:r>
              <a:rPr lang="en-CA" sz="2000" dirty="0"/>
              <a:t>Cons:</a:t>
            </a:r>
          </a:p>
          <a:p>
            <a:r>
              <a:rPr lang="en-CA" sz="2000" dirty="0"/>
              <a:t>	genital </a:t>
            </a:r>
            <a:r>
              <a:rPr lang="en-CA" sz="2000" dirty="0" err="1"/>
              <a:t>mycotic</a:t>
            </a:r>
            <a:r>
              <a:rPr lang="en-CA" sz="2000" dirty="0"/>
              <a:t> infections increased, especially in women</a:t>
            </a:r>
          </a:p>
          <a:p>
            <a:r>
              <a:rPr lang="en-CA" sz="2000" dirty="0"/>
              <a:t>	volume depletion and postural hypotension (use with caution if age &gt; 75 years)</a:t>
            </a:r>
          </a:p>
          <a:p>
            <a:r>
              <a:rPr lang="en-CA" sz="2000" dirty="0"/>
              <a:t>	ineffective with </a:t>
            </a:r>
            <a:r>
              <a:rPr lang="en-CA" sz="2000" dirty="0" err="1"/>
              <a:t>eGFR</a:t>
            </a:r>
            <a:r>
              <a:rPr lang="en-CA" sz="2000" dirty="0"/>
              <a:t> &lt; 45 – 50 mL/min</a:t>
            </a:r>
          </a:p>
          <a:p>
            <a:r>
              <a:rPr lang="en-CA" sz="2000" dirty="0"/>
              <a:t>	“euglycemic DKA”</a:t>
            </a:r>
          </a:p>
          <a:p>
            <a:r>
              <a:rPr lang="en-CA" sz="2000" dirty="0"/>
              <a:t>	</a:t>
            </a:r>
          </a:p>
          <a:p>
            <a:r>
              <a:rPr lang="en-CA" sz="2000" dirty="0"/>
              <a:t>Dosing: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canagliflozin</a:t>
            </a:r>
            <a:r>
              <a:rPr lang="en-CA" sz="2000" dirty="0"/>
              <a:t>	 	100 mg PO OD to 300 mg PO OD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dapagliflozin</a:t>
            </a:r>
            <a:r>
              <a:rPr lang="en-CA" sz="2000" dirty="0"/>
              <a:t>		5 mg PO OD to 10 mg PO OD</a:t>
            </a:r>
          </a:p>
          <a:p>
            <a:r>
              <a:rPr lang="en-CA" sz="2000" dirty="0"/>
              <a:t>	</a:t>
            </a:r>
            <a:r>
              <a:rPr lang="en-CA" sz="2000" dirty="0" err="1"/>
              <a:t>empagliflozin</a:t>
            </a:r>
            <a:r>
              <a:rPr lang="en-CA" sz="2000" dirty="0"/>
              <a:t>		10 mg PO OD to 25 mg PO OD</a:t>
            </a:r>
          </a:p>
        </p:txBody>
      </p:sp>
    </p:spTree>
    <p:extLst>
      <p:ext uri="{BB962C8B-B14F-4D97-AF65-F5344CB8AC3E}">
        <p14:creationId xmlns:p14="http://schemas.microsoft.com/office/powerpoint/2010/main" val="319651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792" y="450760"/>
            <a:ext cx="1018009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SO, HOW DO YOU DECIDE WHAT IS BEST FOR A GIVEN PATIENT?</a:t>
            </a:r>
          </a:p>
          <a:p>
            <a:endParaRPr lang="en-CA" sz="2400" dirty="0"/>
          </a:p>
          <a:p>
            <a:r>
              <a:rPr lang="en-CA" sz="2400" dirty="0"/>
              <a:t>Metformin is generally considered first line pharmacologic therapy</a:t>
            </a:r>
          </a:p>
          <a:p>
            <a:endParaRPr lang="en-CA" sz="2400" dirty="0"/>
          </a:p>
          <a:p>
            <a:r>
              <a:rPr lang="en-CA" sz="2400" dirty="0"/>
              <a:t>If A1C &gt; 8.5%, consider dual oral therapy or insulin as initial therapy</a:t>
            </a:r>
          </a:p>
          <a:p>
            <a:endParaRPr lang="en-CA" sz="2400" dirty="0"/>
          </a:p>
          <a:p>
            <a:r>
              <a:rPr lang="en-CA" sz="2400" dirty="0"/>
              <a:t>For symptomatic hyperglycemia with metabolic decompensation, consider </a:t>
            </a:r>
          </a:p>
          <a:p>
            <a:r>
              <a:rPr lang="en-CA" sz="2400" dirty="0"/>
              <a:t>	insulin +/- metformin</a:t>
            </a:r>
          </a:p>
          <a:p>
            <a:endParaRPr lang="en-CA" sz="2400" dirty="0"/>
          </a:p>
          <a:p>
            <a:r>
              <a:rPr lang="en-CA" sz="2400" dirty="0"/>
              <a:t>Otherwise, base decision on individual characteristics</a:t>
            </a:r>
          </a:p>
          <a:p>
            <a:endParaRPr lang="en-CA" sz="2400" dirty="0"/>
          </a:p>
          <a:p>
            <a:r>
              <a:rPr lang="en-CA" sz="2400" dirty="0"/>
              <a:t>Source:  2013 CDA CPG</a:t>
            </a:r>
          </a:p>
          <a:p>
            <a:endParaRPr lang="en-CA" sz="2400" dirty="0"/>
          </a:p>
          <a:p>
            <a:r>
              <a:rPr lang="en-CA" sz="2400" dirty="0"/>
              <a:t>Resource:  http://guidelines.diabetes.ca/bloodglucoselowering/pharmacologyt2</a:t>
            </a:r>
          </a:p>
        </p:txBody>
      </p:sp>
    </p:spTree>
    <p:extLst>
      <p:ext uri="{BB962C8B-B14F-4D97-AF65-F5344CB8AC3E}">
        <p14:creationId xmlns:p14="http://schemas.microsoft.com/office/powerpoint/2010/main" val="222747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betes Canada | Clinical Practice Guidelines - Home - Google Chro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17"/>
            <a:ext cx="12192000" cy="65635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80661" y="331304"/>
            <a:ext cx="1537252" cy="5963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Arrow: Down 7"/>
          <p:cNvSpPr/>
          <p:nvPr/>
        </p:nvSpPr>
        <p:spPr>
          <a:xfrm>
            <a:off x="5308005" y="5342461"/>
            <a:ext cx="484632" cy="978408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42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909" y="500738"/>
            <a:ext cx="1164608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tx2"/>
                </a:solidFill>
              </a:rPr>
              <a:t>OUTLINE</a:t>
            </a:r>
          </a:p>
          <a:p>
            <a:endParaRPr lang="en-CA" sz="2400" dirty="0"/>
          </a:p>
          <a:p>
            <a:r>
              <a:rPr lang="en-CA" sz="2400" dirty="0"/>
              <a:t>Drugs for diabetes – and the list just keeps getting longer</a:t>
            </a:r>
          </a:p>
          <a:p>
            <a:r>
              <a:rPr lang="en-CA" sz="2400" dirty="0"/>
              <a:t>	</a:t>
            </a:r>
          </a:p>
          <a:p>
            <a:r>
              <a:rPr lang="en-CA" sz="2400" dirty="0"/>
              <a:t>	Insulin	</a:t>
            </a:r>
          </a:p>
          <a:p>
            <a:r>
              <a:rPr lang="en-CA" sz="2400" dirty="0"/>
              <a:t>	•  Life saving therapy for patients with type 1 and other </a:t>
            </a:r>
            <a:r>
              <a:rPr lang="en-CA" sz="2400" dirty="0" err="1"/>
              <a:t>insulinopenic</a:t>
            </a:r>
            <a:r>
              <a:rPr lang="en-CA" sz="2400" dirty="0"/>
              <a:t> diabetes</a:t>
            </a:r>
          </a:p>
          <a:p>
            <a:r>
              <a:rPr lang="en-CA" sz="2400" dirty="0"/>
              <a:t>	•  Life sustaining for some patients with type 2 diabetes</a:t>
            </a:r>
          </a:p>
          <a:p>
            <a:endParaRPr lang="en-CA" sz="2400" dirty="0"/>
          </a:p>
          <a:p>
            <a:r>
              <a:rPr lang="en-CA" sz="2400" dirty="0"/>
              <a:t>	Non-insulin drugs for diabetes</a:t>
            </a:r>
          </a:p>
          <a:p>
            <a:r>
              <a:rPr lang="en-CA" sz="2400" dirty="0"/>
              <a:t>	•  And there are a whole lot of new ones!</a:t>
            </a:r>
          </a:p>
          <a:p>
            <a:endParaRPr lang="en-CA" sz="2400" dirty="0"/>
          </a:p>
          <a:p>
            <a:r>
              <a:rPr lang="en-CA" sz="2400" dirty="0"/>
              <a:t>Prepping the diabetic patient for a GI procedure</a:t>
            </a:r>
          </a:p>
          <a:p>
            <a:endParaRPr lang="en-CA" sz="2400" dirty="0"/>
          </a:p>
          <a:p>
            <a:r>
              <a:rPr lang="en-CA" sz="2400" dirty="0">
                <a:cs typeface="Arial" panose="020B0604020202020204" pitchFamily="34" charset="0"/>
              </a:rPr>
              <a:t>Cool stuff:  new diabetes technologies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19398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DA Clinical Practice Guidelines - Pharmacology T2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4232"/>
          <a:stretch/>
        </p:blipFill>
        <p:spPr>
          <a:xfrm>
            <a:off x="12878" y="425003"/>
            <a:ext cx="12179121" cy="62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33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CA" sz="2800" dirty="0">
                <a:latin typeface="+mn-lt"/>
              </a:rPr>
              <a:t>PREPARING FOR A PROCEDURE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435886"/>
              </p:ext>
            </p:extLst>
          </p:nvPr>
        </p:nvGraphicFramePr>
        <p:xfrm>
          <a:off x="838200" y="1825625"/>
          <a:ext cx="10515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dirty="0">
                          <a:solidFill>
                            <a:schemeClr val="tx1"/>
                          </a:solidFill>
                        </a:rPr>
                        <a:t>Drug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>
                          <a:solidFill>
                            <a:schemeClr val="tx1"/>
                          </a:solidFill>
                        </a:rPr>
                        <a:t>Hold day</a:t>
                      </a:r>
                      <a:r>
                        <a:rPr lang="en-CA" sz="2400" baseline="0" dirty="0">
                          <a:solidFill>
                            <a:schemeClr val="tx1"/>
                          </a:solidFill>
                        </a:rPr>
                        <a:t> before ?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>
                          <a:solidFill>
                            <a:schemeClr val="tx1"/>
                          </a:solidFill>
                        </a:rPr>
                        <a:t>Need</a:t>
                      </a:r>
                      <a:r>
                        <a:rPr lang="en-CA" sz="2400" baseline="0" dirty="0">
                          <a:solidFill>
                            <a:schemeClr val="tx1"/>
                          </a:solidFill>
                        </a:rPr>
                        <a:t> to do some SMBG ?</a:t>
                      </a:r>
                      <a:endParaRPr lang="en-C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Metformin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If GFR &lt;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Sulfonylurea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 err="1"/>
                        <a:t>Acarbose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TZD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GLP1 – 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DPP IV inhibitor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SGLT 2 inhibitor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Insulin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No, modify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Absolutely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117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081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761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CA" sz="2800" dirty="0">
                <a:latin typeface="+mn-lt"/>
              </a:rPr>
              <a:t>PREPARING FOR A PROCEDURE</a:t>
            </a:r>
            <a:br>
              <a:rPr lang="en-CA" sz="2800" dirty="0">
                <a:latin typeface="+mn-lt"/>
              </a:rPr>
            </a:br>
            <a:r>
              <a:rPr lang="en-CA" sz="2800" dirty="0">
                <a:latin typeface="+mn-lt"/>
              </a:rPr>
              <a:t>WHAT ABOUT INSULIN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2324"/>
            <a:ext cx="10515600" cy="47919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2400" b="1" dirty="0"/>
              <a:t>GENERAL PRINCIPLES</a:t>
            </a:r>
          </a:p>
          <a:p>
            <a:pPr marL="0" indent="0">
              <a:buNone/>
            </a:pPr>
            <a:r>
              <a:rPr lang="en-CA" sz="2400" dirty="0"/>
              <a:t>Want to avoid hypoglycemia and, hyperglycemia causing dehydration</a:t>
            </a:r>
          </a:p>
          <a:p>
            <a:pPr marL="0" indent="0">
              <a:buNone/>
            </a:pPr>
            <a:r>
              <a:rPr lang="en-CA" sz="2400" dirty="0"/>
              <a:t>	Want to avoid dehydration causing hyperglycemia too</a:t>
            </a:r>
          </a:p>
          <a:p>
            <a:pPr marL="0" indent="0">
              <a:buNone/>
            </a:pPr>
            <a:r>
              <a:rPr lang="en-CA" sz="2400" dirty="0"/>
              <a:t>Many patients need to be able to do self-monitoring of blood glucose (SMBG)</a:t>
            </a:r>
          </a:p>
          <a:p>
            <a:pPr marL="0" indent="0">
              <a:buNone/>
            </a:pPr>
            <a:r>
              <a:rPr lang="en-CA" sz="2400" dirty="0"/>
              <a:t>Clear fluids tend to be high in rapidly absorbed carbohydrates</a:t>
            </a:r>
          </a:p>
          <a:p>
            <a:pPr marL="0" indent="0">
              <a:buNone/>
            </a:pPr>
            <a:r>
              <a:rPr lang="en-CA" sz="2400" dirty="0"/>
              <a:t>Never withhold insulin from a type 1 diabetic !!!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Bolus (aka prandial) insulin is for meals; Basal insulin is to suppress hepatic</a:t>
            </a:r>
          </a:p>
          <a:p>
            <a:pPr marL="0" indent="0">
              <a:buNone/>
            </a:pPr>
            <a:r>
              <a:rPr lang="en-CA" sz="2400" dirty="0"/>
              <a:t>	production of glucose (gluconeogenesis)</a:t>
            </a:r>
          </a:p>
          <a:p>
            <a:pPr marL="0" indent="0">
              <a:buNone/>
            </a:pPr>
            <a:r>
              <a:rPr lang="en-CA" sz="2400" dirty="0"/>
              <a:t>So, bolus insulin may / will need adjusting; basal typically does not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Hypoglycemia, at any time, can be treated with glucose tabs or clear (apple) juice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354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761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CA" sz="2800" dirty="0">
                <a:latin typeface="+mn-lt"/>
              </a:rPr>
              <a:t>PREPARING FOR A PROCEDURE</a:t>
            </a:r>
            <a:br>
              <a:rPr lang="en-CA" sz="2800" dirty="0">
                <a:latin typeface="+mn-lt"/>
              </a:rPr>
            </a:br>
            <a:r>
              <a:rPr lang="en-CA" sz="2800" dirty="0">
                <a:latin typeface="+mn-lt"/>
              </a:rPr>
              <a:t>WHAT ABOUT INSULIN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2324"/>
            <a:ext cx="10515600" cy="4791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b="1" dirty="0"/>
              <a:t>SPECIFICS</a:t>
            </a:r>
          </a:p>
          <a:p>
            <a:pPr marL="0" indent="0">
              <a:buNone/>
            </a:pPr>
            <a:r>
              <a:rPr lang="en-CA" sz="2400" dirty="0"/>
              <a:t>Evening basal – decrease by 10% but take at usual time</a:t>
            </a:r>
          </a:p>
          <a:p>
            <a:pPr marL="0" indent="0">
              <a:buNone/>
            </a:pPr>
            <a:r>
              <a:rPr lang="en-CA" sz="2400" dirty="0"/>
              <a:t>Morning basal – decrease by 10% but take at usual time, even on </a:t>
            </a:r>
          </a:p>
          <a:p>
            <a:pPr marL="0" indent="0">
              <a:buNone/>
            </a:pPr>
            <a:r>
              <a:rPr lang="en-CA" sz="2400" dirty="0"/>
              <a:t>	day of procedure</a:t>
            </a:r>
          </a:p>
          <a:p>
            <a:pPr marL="0" indent="0">
              <a:buNone/>
            </a:pPr>
            <a:r>
              <a:rPr lang="en-CA" sz="2400" dirty="0"/>
              <a:t>Premixed insulin (this is the tricky one) – decrease by 10% and take at usual time</a:t>
            </a:r>
          </a:p>
          <a:p>
            <a:pPr marL="0" indent="0">
              <a:buNone/>
            </a:pPr>
            <a:r>
              <a:rPr lang="en-CA" sz="2400" dirty="0"/>
              <a:t>	on prep day, hold on morning of procedure, take with late breakfast or at</a:t>
            </a:r>
          </a:p>
          <a:p>
            <a:pPr marL="0" indent="0">
              <a:buNone/>
            </a:pPr>
            <a:r>
              <a:rPr lang="en-CA" sz="2400" dirty="0"/>
              <a:t>	supper</a:t>
            </a:r>
          </a:p>
          <a:p>
            <a:pPr marL="0" indent="0">
              <a:buNone/>
            </a:pPr>
            <a:r>
              <a:rPr lang="en-CA" sz="2400" dirty="0"/>
              <a:t>Basal – bolus insulin – basal rules as above; bolus based on carb intake + correction</a:t>
            </a:r>
          </a:p>
          <a:p>
            <a:pPr marL="0" indent="0">
              <a:buNone/>
            </a:pPr>
            <a:r>
              <a:rPr lang="en-CA" sz="2400" dirty="0"/>
              <a:t>	for hyperglycemia; hold bolus on morning of procedure (except for </a:t>
            </a:r>
          </a:p>
          <a:p>
            <a:pPr marL="0" indent="0">
              <a:buNone/>
            </a:pPr>
            <a:r>
              <a:rPr lang="en-CA" sz="2400" dirty="0"/>
              <a:t>	correction), take with late breakfast or resume at lunch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629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3534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rgbClr val="7030A0"/>
                </a:solidFill>
              </a:rPr>
              <a:t>NEW TECHNOLOGY</a:t>
            </a:r>
          </a:p>
        </p:txBody>
      </p:sp>
    </p:spTree>
    <p:extLst>
      <p:ext uri="{BB962C8B-B14F-4D97-AF65-F5344CB8AC3E}">
        <p14:creationId xmlns:p14="http://schemas.microsoft.com/office/powerpoint/2010/main" val="216588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47" y="-4313"/>
            <a:ext cx="2950369" cy="29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228600"/>
            <a:ext cx="3490913" cy="226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98583"/>
            <a:ext cx="2857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81" y="4038601"/>
            <a:ext cx="3028950" cy="190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98" y="4298874"/>
            <a:ext cx="4071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1" y="2946056"/>
            <a:ext cx="335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latin typeface="Broadway" panose="04040905080B02020502" pitchFamily="82" charset="0"/>
              </a:rPr>
              <a:t>Insulin Pumps</a:t>
            </a:r>
          </a:p>
        </p:txBody>
      </p:sp>
    </p:spTree>
    <p:extLst>
      <p:ext uri="{BB962C8B-B14F-4D97-AF65-F5344CB8AC3E}">
        <p14:creationId xmlns:p14="http://schemas.microsoft.com/office/powerpoint/2010/main" val="212959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4038601"/>
            <a:ext cx="35409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63" y="152401"/>
            <a:ext cx="3762375" cy="264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4442"/>
            <a:ext cx="24288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4419600"/>
            <a:ext cx="20288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42560" y="3292532"/>
            <a:ext cx="4625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Broadway" panose="04040905080B02020502" pitchFamily="82" charset="0"/>
              </a:rPr>
              <a:t>CGMS – Continuous Glucose Monitoring </a:t>
            </a:r>
          </a:p>
          <a:p>
            <a:r>
              <a:rPr lang="en-CA" sz="2800" dirty="0">
                <a:latin typeface="Broadway" panose="04040905080B02020502" pitchFamily="82" charset="0"/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12031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4457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97547"/>
            <a:ext cx="3181350" cy="211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4343401"/>
            <a:ext cx="46921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Broadway" panose="04040905080B02020502" pitchFamily="82" charset="0"/>
              </a:rPr>
              <a:t>Closed loops </a:t>
            </a:r>
          </a:p>
          <a:p>
            <a:r>
              <a:rPr lang="en-CA" sz="2800" dirty="0">
                <a:latin typeface="Broadway" panose="04040905080B02020502" pitchFamily="82" charset="0"/>
              </a:rPr>
              <a:t>Aka bionic pancreas</a:t>
            </a:r>
          </a:p>
          <a:p>
            <a:r>
              <a:rPr lang="en-CA" sz="2800" dirty="0">
                <a:latin typeface="Broadway" panose="04040905080B02020502" pitchFamily="82" charset="0"/>
              </a:rPr>
              <a:t>Aka artificial pancreas</a:t>
            </a:r>
          </a:p>
        </p:txBody>
      </p:sp>
    </p:spTree>
    <p:extLst>
      <p:ext uri="{BB962C8B-B14F-4D97-AF65-F5344CB8AC3E}">
        <p14:creationId xmlns:p14="http://schemas.microsoft.com/office/powerpoint/2010/main" val="398344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84" y="214314"/>
            <a:ext cx="5527721" cy="133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509589"/>
            <a:ext cx="824865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80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81001"/>
            <a:ext cx="38671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219201"/>
            <a:ext cx="4496801" cy="247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524249"/>
            <a:ext cx="3881439" cy="31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9648" y="4876800"/>
            <a:ext cx="4288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Broadway" panose="04040905080B02020502" pitchFamily="82" charset="0"/>
              </a:rPr>
              <a:t>FGMS – Flash Glucose</a:t>
            </a:r>
          </a:p>
          <a:p>
            <a:r>
              <a:rPr lang="en-CA" sz="2800" dirty="0">
                <a:latin typeface="Broadway" panose="04040905080B02020502" pitchFamily="82" charset="0"/>
              </a:rPr>
              <a:t>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190344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9987" y="1716258"/>
            <a:ext cx="8861528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>
                <a:cs typeface="Arial" panose="020B0604020202020204" pitchFamily="34" charset="0"/>
              </a:rPr>
              <a:t>LEARNING OBJECTIVES</a:t>
            </a:r>
          </a:p>
          <a:p>
            <a:endParaRPr lang="en-CA" sz="2400" dirty="0">
              <a:cs typeface="Arial" panose="020B0604020202020204" pitchFamily="34" charset="0"/>
            </a:endParaRPr>
          </a:p>
          <a:p>
            <a:r>
              <a:rPr lang="en-CA" sz="2400" dirty="0">
                <a:cs typeface="Arial" panose="020B0604020202020204" pitchFamily="34" charset="0"/>
              </a:rPr>
              <a:t>Understand insulin and (new) insulin kinetics</a:t>
            </a:r>
            <a:br>
              <a:rPr lang="en-CA" sz="2400" dirty="0">
                <a:cs typeface="Arial" panose="020B0604020202020204" pitchFamily="34" charset="0"/>
              </a:rPr>
            </a:br>
            <a:endParaRPr lang="en-CA" sz="2400" dirty="0">
              <a:cs typeface="Arial" panose="020B0604020202020204" pitchFamily="34" charset="0"/>
            </a:endParaRPr>
          </a:p>
          <a:p>
            <a:r>
              <a:rPr lang="en-CA" sz="2400" dirty="0">
                <a:cs typeface="Arial" panose="020B0604020202020204" pitchFamily="34" charset="0"/>
              </a:rPr>
              <a:t>Learn mechanism of action and role for (new) diabetes medications</a:t>
            </a:r>
            <a:br>
              <a:rPr lang="en-CA" sz="2400" dirty="0">
                <a:cs typeface="Arial" panose="020B0604020202020204" pitchFamily="34" charset="0"/>
              </a:rPr>
            </a:br>
            <a:endParaRPr lang="en-CA" sz="2400" dirty="0">
              <a:cs typeface="Arial" panose="020B0604020202020204" pitchFamily="34" charset="0"/>
            </a:endParaRPr>
          </a:p>
          <a:p>
            <a:r>
              <a:rPr lang="en-CA" sz="2400" dirty="0">
                <a:cs typeface="Arial" panose="020B0604020202020204" pitchFamily="34" charset="0"/>
              </a:rPr>
              <a:t>Learn how to (safely) prepare your diabetic patient for a GI procedure</a:t>
            </a:r>
          </a:p>
          <a:p>
            <a:endParaRPr lang="en-CA" sz="2400" dirty="0">
              <a:cs typeface="Arial" panose="020B0604020202020204" pitchFamily="34" charset="0"/>
            </a:endParaRPr>
          </a:p>
          <a:p>
            <a:r>
              <a:rPr lang="en-CA" sz="2400" dirty="0">
                <a:cs typeface="Arial" panose="020B0604020202020204" pitchFamily="34" charset="0"/>
              </a:rPr>
              <a:t>New technology – the future is now</a:t>
            </a:r>
          </a:p>
          <a:p>
            <a:endParaRPr lang="en-CA" sz="2400" dirty="0">
              <a:cs typeface="Arial" panose="020B06040202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9542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3676650" cy="485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2405322"/>
            <a:ext cx="37546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Broadway" panose="04040905080B02020502" pitchFamily="82" charset="0"/>
              </a:rPr>
              <a:t>Kidney + pancreas</a:t>
            </a:r>
          </a:p>
          <a:p>
            <a:r>
              <a:rPr lang="en-CA" sz="2800" dirty="0">
                <a:latin typeface="Broadway" panose="04040905080B02020502" pitchFamily="82" charset="0"/>
              </a:rPr>
              <a:t>Transplantation</a:t>
            </a:r>
          </a:p>
          <a:p>
            <a:r>
              <a:rPr lang="en-CA" sz="2800" dirty="0">
                <a:latin typeface="Broadway" panose="04040905080B02020502" pitchFamily="82" charset="0"/>
              </a:rPr>
              <a:t>SPK or PAK</a:t>
            </a:r>
          </a:p>
        </p:txBody>
      </p:sp>
    </p:spTree>
    <p:extLst>
      <p:ext uri="{BB962C8B-B14F-4D97-AF65-F5344CB8AC3E}">
        <p14:creationId xmlns:p14="http://schemas.microsoft.com/office/powerpoint/2010/main" val="3325368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12" y="990600"/>
            <a:ext cx="353731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79" y="2971800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76225"/>
            <a:ext cx="349479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05" y="4572000"/>
            <a:ext cx="277842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0652" y="5339656"/>
            <a:ext cx="33226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Broadway" panose="04040905080B02020502" pitchFamily="82" charset="0"/>
              </a:rPr>
              <a:t>Islet and</a:t>
            </a:r>
          </a:p>
          <a:p>
            <a:r>
              <a:rPr lang="en-CA" sz="2800" dirty="0">
                <a:latin typeface="Broadway" panose="04040905080B02020502" pitchFamily="82" charset="0"/>
              </a:rPr>
              <a:t>Stem cell</a:t>
            </a:r>
          </a:p>
          <a:p>
            <a:r>
              <a:rPr lang="en-CA" sz="2800" dirty="0">
                <a:latin typeface="Broadway" panose="04040905080B02020502" pitchFamily="82" charset="0"/>
              </a:rPr>
              <a:t>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419112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4" y="987426"/>
            <a:ext cx="4561687" cy="251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4" y="1387476"/>
            <a:ext cx="6696075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16363E-2C0E-4AD7-9BA9-E06B9B470177}"/>
              </a:ext>
            </a:extLst>
          </p:cNvPr>
          <p:cNvSpPr txBox="1"/>
          <p:nvPr/>
        </p:nvSpPr>
        <p:spPr>
          <a:xfrm>
            <a:off x="1" y="3222223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latin typeface="Freestyle Script" panose="030804020302050B0404" pitchFamily="66" charset="0"/>
              </a:rPr>
              <a:t>THANKS AND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125C1-A401-4988-9838-32ADDAA3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520155" cy="2955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47AB4E-3A8E-4D5B-835E-EDE01E2F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615" y="0"/>
            <a:ext cx="5237386" cy="349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DE54E8-2D73-41E8-8C87-2A872BA33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50252"/>
            <a:ext cx="3205784" cy="2407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30BF4-F41D-4C16-AAA1-18ACE3600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215" y="3604590"/>
            <a:ext cx="2975785" cy="3253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A80FE-B049-4847-8C5D-19E6C9BD8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802" y="4320209"/>
            <a:ext cx="4508395" cy="25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21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156" y="1285462"/>
            <a:ext cx="1047543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Disclosure: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Clinical Research Funding: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sz="2400" dirty="0" err="1">
                <a:latin typeface="arial" panose="020B0604020202020204" pitchFamily="34" charset="0"/>
              </a:rPr>
              <a:t>Boehringer</a:t>
            </a:r>
            <a:r>
              <a:rPr lang="en-CA" sz="2400" dirty="0">
                <a:latin typeface="arial" panose="020B0604020202020204" pitchFamily="34" charset="0"/>
              </a:rPr>
              <a:t> </a:t>
            </a:r>
            <a:r>
              <a:rPr lang="en-CA" sz="2400" dirty="0" err="1">
                <a:latin typeface="arial" panose="020B0604020202020204" pitchFamily="34" charset="0"/>
              </a:rPr>
              <a:t>Ingelheim</a:t>
            </a:r>
            <a:r>
              <a:rPr lang="en-CA" sz="2400" dirty="0">
                <a:latin typeface="arial" panose="020B0604020202020204" pitchFamily="34" charset="0"/>
              </a:rPr>
              <a:t>, Sanofi-Aventis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Speakers Fees: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Eli-Lilly, 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NovoNordisk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, Sanofi-Aventis, Merck, Janssen, Astra-Zeneca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Advisory boards, other financial interests: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Abbott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Today’s presentation: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developed by Dr. Miller at request of meeting organizers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	sponsored by Novo-Nordisk, without input into content</a:t>
            </a:r>
          </a:p>
        </p:txBody>
      </p:sp>
    </p:spTree>
    <p:extLst>
      <p:ext uri="{BB962C8B-B14F-4D97-AF65-F5344CB8AC3E}">
        <p14:creationId xmlns:p14="http://schemas.microsoft.com/office/powerpoint/2010/main" val="172363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iabetes.ca/CDA/media/images/about/banting-house/charles-best-frederick-banting-and-d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4" y="501880"/>
            <a:ext cx="3489145" cy="529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9121" y="373374"/>
            <a:ext cx="50724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Insulin – a uniquely Canadian invention</a:t>
            </a:r>
          </a:p>
          <a:p>
            <a:endParaRPr lang="en-CA" sz="2400" dirty="0"/>
          </a:p>
          <a:p>
            <a:r>
              <a:rPr lang="en-CA" sz="2400" dirty="0"/>
              <a:t>Dr. Frederick </a:t>
            </a:r>
            <a:r>
              <a:rPr lang="en-CA" sz="2400" dirty="0" err="1"/>
              <a:t>Banting</a:t>
            </a:r>
            <a:endParaRPr lang="en-CA" sz="2400" dirty="0"/>
          </a:p>
          <a:p>
            <a:r>
              <a:rPr lang="en-CA" sz="2400" dirty="0"/>
              <a:t>(future Dr.) Charles Best</a:t>
            </a:r>
          </a:p>
          <a:p>
            <a:endParaRPr lang="en-CA" sz="2400" dirty="0"/>
          </a:p>
          <a:p>
            <a:r>
              <a:rPr lang="en-CA" sz="2400" dirty="0"/>
              <a:t>University of Toronto 1921</a:t>
            </a:r>
          </a:p>
        </p:txBody>
      </p:sp>
      <p:pic>
        <p:nvPicPr>
          <p:cNvPr id="3076" name="Picture 4" descr="http://www.nobelprize.org/educational/medicine/insulin/images/6_pr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270" y="2681698"/>
            <a:ext cx="2695800" cy="286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84124" y="3420362"/>
            <a:ext cx="39575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1923 Nobel Prize for Medicine</a:t>
            </a:r>
          </a:p>
          <a:p>
            <a:endParaRPr lang="en-CA" sz="2400" dirty="0"/>
          </a:p>
          <a:p>
            <a:r>
              <a:rPr lang="en-CA" sz="2400" dirty="0"/>
              <a:t>Dr. Frederick </a:t>
            </a:r>
            <a:r>
              <a:rPr lang="en-CA" sz="2400" dirty="0" err="1"/>
              <a:t>Banting</a:t>
            </a:r>
            <a:endParaRPr lang="en-CA" sz="2400" dirty="0"/>
          </a:p>
          <a:p>
            <a:r>
              <a:rPr lang="en-CA" sz="2400" dirty="0"/>
              <a:t>Dr. John Macleod</a:t>
            </a:r>
          </a:p>
        </p:txBody>
      </p:sp>
    </p:spTree>
    <p:extLst>
      <p:ext uri="{BB962C8B-B14F-4D97-AF65-F5344CB8AC3E}">
        <p14:creationId xmlns:p14="http://schemas.microsoft.com/office/powerpoint/2010/main" val="16956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00" y="59464"/>
            <a:ext cx="7675418" cy="620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72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004" y="394692"/>
            <a:ext cx="1143643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>
                <a:latin typeface="Arial Rounded MT Bold" pitchFamily="34" charset="0"/>
              </a:rPr>
              <a:t>INSULINS MAINLY DIFFER IN WHEN THEY START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>
                <a:latin typeface="Arial Rounded MT Bold" pitchFamily="34" charset="0"/>
              </a:rPr>
              <a:t>AND WHEN THEY FINISH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>
              <a:latin typeface="Arial Rounded MT Bold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Rapid-acting analogues </a:t>
            </a:r>
            <a:r>
              <a:rPr lang="en-US" sz="2400" dirty="0">
                <a:latin typeface="Arial" charset="0"/>
              </a:rPr>
              <a:t>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bolus</a:t>
            </a:r>
            <a:r>
              <a:rPr lang="en-US" sz="2400" dirty="0">
                <a:latin typeface="Arial" charset="0"/>
              </a:rPr>
              <a:t>): 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aspart</a:t>
            </a:r>
            <a:r>
              <a:rPr lang="en-US" sz="2400" dirty="0">
                <a:latin typeface="Arial" charset="0"/>
              </a:rPr>
              <a:t>, 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glulisine</a:t>
            </a:r>
            <a:r>
              <a:rPr lang="en-US" sz="2400" dirty="0">
                <a:latin typeface="Arial" charset="0"/>
              </a:rPr>
              <a:t>,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lispro</a:t>
            </a:r>
            <a:r>
              <a:rPr lang="en-US" sz="2400" dirty="0">
                <a:latin typeface="Arial" charset="0"/>
              </a:rPr>
              <a:t> – 30 min to 3.5 hours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>
                <a:latin typeface="Arial" charset="0"/>
              </a:rPr>
              <a:t>	(SC administration)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	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NovoRapid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®,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FiAsp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®, 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Apidra ®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Humalog ® , Humalog 200 ®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Fast-acting</a:t>
            </a:r>
            <a:r>
              <a:rPr lang="en-US" sz="2400" dirty="0">
                <a:latin typeface="Arial" charset="0"/>
              </a:rPr>
              <a:t>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bolus</a:t>
            </a:r>
            <a:r>
              <a:rPr lang="en-US" sz="2400" dirty="0">
                <a:latin typeface="Arial" charset="0"/>
              </a:rPr>
              <a:t>):  regular – 1 hour to 6 hours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	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Novolin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Toronto ®,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Humulin R ®</a:t>
            </a:r>
          </a:p>
          <a:p>
            <a:pPr>
              <a:lnSpc>
                <a:spcPct val="90000"/>
              </a:lnSpc>
            </a:pPr>
            <a:endParaRPr lang="en-US" sz="2400" b="1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Intermediate-acting </a:t>
            </a:r>
            <a:r>
              <a:rPr lang="en-US" sz="2400" dirty="0">
                <a:latin typeface="Arial" charset="0"/>
              </a:rPr>
              <a:t>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basal</a:t>
            </a:r>
            <a:r>
              <a:rPr lang="en-US" sz="2400" dirty="0">
                <a:latin typeface="Arial" charset="0"/>
              </a:rPr>
              <a:t>):  NPH – 2.5 hours to 12 – 15 hours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	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Novolin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NPH ®,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Humulin N ®</a:t>
            </a:r>
          </a:p>
          <a:p>
            <a:pPr>
              <a:lnSpc>
                <a:spcPct val="90000"/>
              </a:lnSpc>
            </a:pPr>
            <a:endParaRPr lang="en-US" sz="2400" b="1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Long-acting analogues </a:t>
            </a:r>
            <a:r>
              <a:rPr lang="en-US" sz="2400" dirty="0">
                <a:latin typeface="Arial" charset="0"/>
              </a:rPr>
              <a:t>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basal</a:t>
            </a:r>
            <a:r>
              <a:rPr lang="en-US" sz="2400" dirty="0">
                <a:latin typeface="Arial" charset="0"/>
              </a:rPr>
              <a:t>): 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detemir</a:t>
            </a:r>
            <a:r>
              <a:rPr lang="en-US" sz="2400" dirty="0">
                <a:latin typeface="Arial" charset="0"/>
              </a:rPr>
              <a:t>, 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glargine</a:t>
            </a:r>
            <a:r>
              <a:rPr lang="en-US" sz="2400" dirty="0">
                <a:latin typeface="Arial" charset="0"/>
              </a:rPr>
              <a:t> – 18-24 hours (detemir), to 24 	hours (glargine)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Levemir ®, 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Lantus ®, </a:t>
            </a:r>
            <a:r>
              <a:rPr lang="en-US" dirty="0" err="1">
                <a:solidFill>
                  <a:schemeClr val="tx2"/>
                </a:solidFill>
                <a:latin typeface="Arial" charset="0"/>
              </a:rPr>
              <a:t>Toujeo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 (glargine 300) ®,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Basaglar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®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b="1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Premixed</a:t>
            </a:r>
            <a:r>
              <a:rPr lang="en-US" sz="2400" dirty="0">
                <a:latin typeface="Arial" charset="0"/>
              </a:rPr>
              <a:t>:  fixed ratio of rapid- or fast-acting and NPH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1972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03" y="-1"/>
            <a:ext cx="9069925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60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5381" y="347730"/>
            <a:ext cx="7154213" cy="6858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>
                <a:solidFill>
                  <a:schemeClr val="tx1"/>
                </a:solidFill>
                <a:latin typeface="Arial" charset="0"/>
              </a:rPr>
              <a:t>NON-INSULIN DRUGS for DM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100" u="sng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u="sng" dirty="0">
                <a:solidFill>
                  <a:schemeClr val="tx1"/>
                </a:solidFill>
                <a:latin typeface="Arial" charset="0"/>
              </a:rPr>
              <a:t>Insulin secretagogues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	sulfonylureas			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gliclizide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	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					glimepiride		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					glyburide		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  non-sulfonylureas		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nateglinide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		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					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repaglinide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		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u="sng" dirty="0">
                <a:solidFill>
                  <a:schemeClr val="tx1"/>
                </a:solidFill>
                <a:latin typeface="Arial" charset="0"/>
              </a:rPr>
              <a:t>Insulin sensitizers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biguanide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			metformin		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	TZD			 	pioglitazone		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					rosiglitazone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u="sng" dirty="0">
                <a:solidFill>
                  <a:schemeClr val="tx1"/>
                </a:solidFill>
                <a:latin typeface="Arial" charset="0"/>
              </a:rPr>
              <a:t>Combinations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	Combination products also exist, usually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		metformin + another oral medication</a:t>
            </a:r>
            <a:endParaRPr lang="en-US" sz="23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3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</a:p>
          <a:p>
            <a:pPr>
              <a:lnSpc>
                <a:spcPct val="90000"/>
              </a:lnSpc>
              <a:buNone/>
            </a:pPr>
            <a:r>
              <a:rPr lang="en-US" dirty="0">
                <a:latin typeface="Arial" charset="0"/>
                <a:cs typeface="Arial" charset="0"/>
              </a:rPr>
              <a:t>		</a:t>
            </a:r>
            <a:endParaRPr lang="el-GR" dirty="0"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49691" y="485472"/>
            <a:ext cx="5224507" cy="6407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700" dirty="0">
                <a:latin typeface="Arial" charset="0"/>
              </a:rPr>
              <a:t>	</a:t>
            </a:r>
            <a:r>
              <a:rPr lang="en-US" u="sng" dirty="0">
                <a:latin typeface="Arial" charset="0"/>
              </a:rPr>
              <a:t>Other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u="sng" dirty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CA" dirty="0">
                <a:latin typeface="Arial" charset="0"/>
                <a:cs typeface="Arial" charset="0"/>
              </a:rPr>
              <a:t>	  </a:t>
            </a:r>
            <a:r>
              <a:rPr lang="el-GR" dirty="0">
                <a:latin typeface="Arial" charset="0"/>
                <a:cs typeface="Arial" charset="0"/>
              </a:rPr>
              <a:t>α</a:t>
            </a:r>
            <a:r>
              <a:rPr lang="en-US" dirty="0">
                <a:latin typeface="Arial" charset="0"/>
                <a:cs typeface="Arial" charset="0"/>
              </a:rPr>
              <a:t> glucosidase inhibitor	</a:t>
            </a:r>
            <a:r>
              <a:rPr lang="en-US" dirty="0" err="1">
                <a:latin typeface="Arial" charset="0"/>
                <a:cs typeface="Arial" charset="0"/>
              </a:rPr>
              <a:t>acarbose</a:t>
            </a: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  SGLT-2 inhibitors	</a:t>
            </a:r>
            <a:r>
              <a:rPr lang="en-US" dirty="0" err="1">
                <a:latin typeface="Arial" charset="0"/>
                <a:cs typeface="Arial" charset="0"/>
              </a:rPr>
              <a:t>canagliflozin</a:t>
            </a: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			</a:t>
            </a:r>
            <a:r>
              <a:rPr lang="en-US" dirty="0" err="1">
                <a:latin typeface="Arial" charset="0"/>
                <a:cs typeface="Arial" charset="0"/>
              </a:rPr>
              <a:t>dapagliflozin</a:t>
            </a: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			</a:t>
            </a:r>
            <a:r>
              <a:rPr lang="en-US" dirty="0" err="1">
                <a:latin typeface="Arial" charset="0"/>
                <a:cs typeface="Arial" charset="0"/>
              </a:rPr>
              <a:t>empagliflozin</a:t>
            </a: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  DPP-IV inhibitors	linagliptin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			</a:t>
            </a:r>
            <a:r>
              <a:rPr lang="en-US" dirty="0" err="1">
                <a:latin typeface="Arial" charset="0"/>
                <a:cs typeface="Arial" charset="0"/>
              </a:rPr>
              <a:t>saxagliptin</a:t>
            </a: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			sitagliptin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   GLP-1 analogues	</a:t>
            </a:r>
            <a:r>
              <a:rPr lang="en-US" dirty="0" err="1">
                <a:latin typeface="Arial" charset="0"/>
                <a:cs typeface="Arial" charset="0"/>
              </a:rPr>
              <a:t>albiglutide</a:t>
            </a: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	(injections)	</a:t>
            </a:r>
            <a:r>
              <a:rPr lang="en-US" dirty="0" err="1">
                <a:latin typeface="Arial" charset="0"/>
                <a:cs typeface="Arial" charset="0"/>
              </a:rPr>
              <a:t>dulaglutide</a:t>
            </a: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			exenatide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			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latin typeface="Arial" charset="0"/>
                <a:cs typeface="Arial" charset="0"/>
              </a:rPr>
              <a:t>				liraglutide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3355980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401</Words>
  <Application>Microsoft Office PowerPoint</Application>
  <PresentationFormat>Widescreen</PresentationFormat>
  <Paragraphs>340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MS PGothic</vt:lpstr>
      <vt:lpstr>MS PGothic</vt:lpstr>
      <vt:lpstr>arial</vt:lpstr>
      <vt:lpstr>arial</vt:lpstr>
      <vt:lpstr>Arial Narrow</vt:lpstr>
      <vt:lpstr>Arial Rounded MT Bold</vt:lpstr>
      <vt:lpstr>Broadway</vt:lpstr>
      <vt:lpstr>Calibri</vt:lpstr>
      <vt:lpstr>Calibri Light</vt:lpstr>
      <vt:lpstr>Freestyle Script</vt:lpstr>
      <vt:lpstr>Symbol</vt:lpstr>
      <vt:lpstr>Verdana</vt:lpstr>
      <vt:lpstr>Wingdings</vt:lpstr>
      <vt:lpstr>ヒラギノ角ゴ Pro W3</vt:lpstr>
      <vt:lpstr>Office Theme</vt:lpstr>
      <vt:lpstr>CorelDRAW</vt:lpstr>
      <vt:lpstr>The Sweet Talk CSGNA, Victoria BC,21 Sept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Ominous Octet: Targeting the Core Defects in Type 2 Diabetes with Different Classes of Antihyperglycemic Agents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PREPARING FOR A PROCEDURE</vt:lpstr>
      <vt:lpstr>PREPARING FOR A PROCEDURE WHAT ABOUT INSULIN ?</vt:lpstr>
      <vt:lpstr>PREPARING FOR A PROCEDURE WHAT ABOUT INSULIN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 nurses</dc:title>
  <dc:creator>david miller</dc:creator>
  <cp:lastModifiedBy>Owner</cp:lastModifiedBy>
  <cp:revision>22</cp:revision>
  <dcterms:created xsi:type="dcterms:W3CDTF">2016-04-24T16:52:40Z</dcterms:created>
  <dcterms:modified xsi:type="dcterms:W3CDTF">2017-09-17T20:33:33Z</dcterms:modified>
</cp:coreProperties>
</file>